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71" r:id="rId5"/>
    <p:sldId id="266" r:id="rId6"/>
    <p:sldId id="262" r:id="rId7"/>
    <p:sldId id="286" r:id="rId8"/>
    <p:sldId id="267" r:id="rId9"/>
    <p:sldId id="270" r:id="rId10"/>
    <p:sldId id="287" r:id="rId11"/>
    <p:sldId id="288" r:id="rId12"/>
    <p:sldId id="289" r:id="rId13"/>
    <p:sldId id="290" r:id="rId14"/>
    <p:sldId id="291" r:id="rId15"/>
    <p:sldId id="258" r:id="rId16"/>
    <p:sldId id="268" r:id="rId17"/>
    <p:sldId id="281" r:id="rId18"/>
    <p:sldId id="282" r:id="rId19"/>
    <p:sldId id="283" r:id="rId20"/>
    <p:sldId id="285" r:id="rId21"/>
    <p:sldId id="284" r:id="rId22"/>
    <p:sldId id="293" r:id="rId23"/>
    <p:sldId id="259" r:id="rId24"/>
    <p:sldId id="269" r:id="rId25"/>
    <p:sldId id="264" r:id="rId26"/>
    <p:sldId id="265" r:id="rId27"/>
    <p:sldId id="272" r:id="rId28"/>
    <p:sldId id="273" r:id="rId29"/>
    <p:sldId id="274" r:id="rId30"/>
    <p:sldId id="275" r:id="rId31"/>
    <p:sldId id="276" r:id="rId32"/>
    <p:sldId id="277" r:id="rId33"/>
    <p:sldId id="279" r:id="rId34"/>
    <p:sldId id="278" r:id="rId35"/>
    <p:sldId id="292" r:id="rId36"/>
    <p:sldId id="29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진우" initials="한" lastIdx="1" clrIdx="0">
    <p:extLst>
      <p:ext uri="{19B8F6BF-5375-455C-9EA6-DF929625EA0E}">
        <p15:presenceInfo xmlns:p15="http://schemas.microsoft.com/office/powerpoint/2012/main" userId="한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2D17F-30F2-4B58-85FB-DC2E744B7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63D6D2-AF75-4FD0-9CAC-835BF7ED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9E5E2-64B4-4527-AA0A-8DD200AC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D1B8A-D608-4828-92DA-C7F5623B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74862-733D-494B-BFA6-54B1DB15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74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D3EFE-7558-485F-AFAF-57362E5B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3C3F67-44A6-42AF-85D3-2C6C0BB58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49EA2-5256-491C-BDBB-FD937D48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4C540-18D4-4922-9811-08209A97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F0C42-3FFD-4DE7-A0B9-81775E09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8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CAA267-5049-4147-9499-448D0834C5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C9C0C0-B7F8-4387-A8E3-6EBD410BA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21053-FE5D-4549-A5C2-247700E4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D4077-6D78-45C4-9B13-025D305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08130B-51E3-4370-A171-5011EBB8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56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35EB0-C008-4ABB-9039-7479715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65322-A98F-4CB3-8077-FF9FAB5C5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B12C1-BCA6-43A7-8A99-A3FE1957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33D77F-6BB6-4A08-A74F-F35CEA6E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D49F8-C2A7-4B55-9290-70A5B352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7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E80F8-E039-4E75-9DEA-AAE81D13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D790A-57BB-4180-83A6-21215E8D3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54A32-04B1-4F4C-9910-DF92EC8D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11F-5DB1-454C-9B49-37D26650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997BC8-72E3-43FB-87CB-E6BE4015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9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1E9D2-5FFA-49B6-844A-F0A9F7E1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EA9FD-4B74-460F-A01F-5D311DD87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C96AF1-4A14-4C78-962A-6ECE79CC3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6147D-9D77-4A19-BB64-C67A353A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34BA9-4F3A-4C2D-A757-344BF6A6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084F5-371D-4502-BECB-763AF8FA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1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F62AE-8F17-422A-88DD-107207A2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697BC7-99E8-43A8-B495-57E479C93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3065C6-2E11-43D9-B839-6844DC2E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2DAE3C-1F71-4D80-A390-CA63A4F7D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6BA8CF-0F34-4E6C-A40E-49D4D3077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724478-5721-42D0-94F0-BB9D76E4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F8837A-925F-45DA-92B1-51CD7170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A2C7E4-98C4-4FAB-A26A-A615B11D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9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0493E-E2CE-4919-9997-2618901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521698-A9AF-43AB-9881-AC452D12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0D0878-1FDB-467D-BC56-7C25F8A0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0EBA62-27D6-473C-B5F7-EAF7F90E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4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5EB7FB-D7EA-4229-9988-0818931C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FFAC15-0BBA-4C29-AC5A-7467DDB8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4A8FC9-F3BB-42BA-8B4A-5D40AF38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64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B6000-E636-4E51-B33F-50C91E03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CD1A0-3F1A-449B-950E-C2FC2D42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4D96F3-4440-4B74-9825-CA590A177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DA410-0809-4298-BE47-D6B87F9F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4E8E77-D2D1-4C6B-9466-47BB0A56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017DE-109C-447D-A3DD-22D668EC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429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E4AF6-A013-466D-B8CD-C2A4F1D4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CA293D-A88A-4000-A3C3-7803EEA08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2CCC72-5872-47E6-BD90-49BE5680A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8E8FD-58AE-4730-A09A-3EB374B6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71835B-AE7D-4181-A2C1-A490E7F5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6F5758-DBA9-4435-B351-D3216CFC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EC9A20-0E0D-4C07-B749-E67094D8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DD910-300B-46BC-8C93-82E5A9E9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C4FD0-4FF5-4C04-8CAF-8FC0D5CE7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A363B-CC45-455E-A869-8563B8510BFF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4C9DD-DD8E-47BC-8BD9-2D39CB44E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DAFBE-2980-4256-81EE-06938DE5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4699-CFFE-49B1-B2EA-E1F6993C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6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2E270-D7C1-4AA5-B94C-9704F62B9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Quadrant Defense Tower</a:t>
            </a:r>
            <a:br>
              <a:rPr lang="en-US" altLang="ko-KR" dirty="0"/>
            </a:br>
            <a:r>
              <a:rPr lang="en-US" altLang="ko-KR" dirty="0"/>
              <a:t>(ATmega128A &amp; </a:t>
            </a:r>
            <a:r>
              <a:rPr lang="en-US" altLang="ko-KR" dirty="0" err="1"/>
              <a:t>NodeMCU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1BD1D-BB77-4CBF-B71A-77CF46912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Cortex-M3 </a:t>
            </a:r>
            <a:r>
              <a:rPr lang="ko-KR" altLang="en-US" dirty="0"/>
              <a:t>센서융합</a:t>
            </a:r>
            <a:r>
              <a:rPr lang="en-US" altLang="ko-KR" dirty="0"/>
              <a:t> APP </a:t>
            </a:r>
            <a:r>
              <a:rPr lang="ko-KR" altLang="en-US" dirty="0"/>
              <a:t>개발</a:t>
            </a:r>
            <a:endParaRPr lang="en-US" altLang="ko-KR" dirty="0"/>
          </a:p>
          <a:p>
            <a:r>
              <a:rPr lang="ko-KR" altLang="en-US" dirty="0" err="1"/>
              <a:t>양현재</a:t>
            </a:r>
            <a:r>
              <a:rPr lang="ko-KR" altLang="en-US" dirty="0"/>
              <a:t> </a:t>
            </a:r>
            <a:r>
              <a:rPr lang="ko-KR" altLang="en-US" dirty="0" err="1"/>
              <a:t>이원국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007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/>
              <a:t>NodeMCU</a:t>
            </a:r>
            <a:r>
              <a:rPr lang="en-US" altLang="ko-KR" sz="3200" b="1" dirty="0"/>
              <a:t> </a:t>
            </a:r>
            <a:r>
              <a:rPr lang="en-US" altLang="ko-KR" sz="3200" b="1" dirty="0" err="1"/>
              <a:t>WiFi</a:t>
            </a:r>
            <a:r>
              <a:rPr lang="en-US" altLang="ko-KR" sz="3200" b="1" dirty="0"/>
              <a:t> – </a:t>
            </a:r>
            <a:r>
              <a:rPr lang="en-US" altLang="ko-KR" sz="3200" b="1" dirty="0" err="1"/>
              <a:t>WiFi</a:t>
            </a:r>
            <a:r>
              <a:rPr lang="en-US" altLang="ko-KR" sz="3200" b="1" dirty="0"/>
              <a:t> Access and Data Send</a:t>
            </a:r>
            <a:endParaRPr lang="ko-KR" altLang="en-US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D5A42-52F8-420C-97F8-037AF4D4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4" y="2311473"/>
            <a:ext cx="5629275" cy="1000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05AD4C-C9C5-4DA7-A82F-733E0E5E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4" y="1690688"/>
            <a:ext cx="7181850" cy="485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1A6CFF-F379-46BB-94D4-CE9297F14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500" y="3587750"/>
            <a:ext cx="8401050" cy="2905125"/>
          </a:xfrm>
          <a:prstGeom prst="rect">
            <a:avLst/>
          </a:prstGeom>
        </p:spPr>
      </p:pic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BDB03713-A18D-46E2-BDC1-E48BEDBC6F52}"/>
              </a:ext>
            </a:extLst>
          </p:cNvPr>
          <p:cNvSpPr/>
          <p:nvPr/>
        </p:nvSpPr>
        <p:spPr>
          <a:xfrm>
            <a:off x="7608815" y="1433513"/>
            <a:ext cx="209724" cy="1995487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0F692-A85F-49E0-A01C-3476EDA19D1A}"/>
              </a:ext>
            </a:extLst>
          </p:cNvPr>
          <p:cNvSpPr txBox="1"/>
          <p:nvPr/>
        </p:nvSpPr>
        <p:spPr>
          <a:xfrm>
            <a:off x="8009126" y="2198614"/>
            <a:ext cx="128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1B38430A-21AD-487D-8114-7B454077517E}"/>
              </a:ext>
            </a:extLst>
          </p:cNvPr>
          <p:cNvSpPr/>
          <p:nvPr/>
        </p:nvSpPr>
        <p:spPr>
          <a:xfrm>
            <a:off x="2902591" y="3587750"/>
            <a:ext cx="198909" cy="281305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A0DCF-AAE2-40F6-9B95-EA02D88282BD}"/>
              </a:ext>
            </a:extLst>
          </p:cNvPr>
          <p:cNvSpPr txBox="1"/>
          <p:nvPr/>
        </p:nvSpPr>
        <p:spPr>
          <a:xfrm>
            <a:off x="142863" y="3884195"/>
            <a:ext cx="2660273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전송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TX.php</a:t>
            </a:r>
            <a:r>
              <a:rPr lang="ko-KR" altLang="en-US" dirty="0"/>
              <a:t>파일을 통해 업데이트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&amp;</a:t>
            </a:r>
            <a:r>
              <a:rPr lang="ko-KR" altLang="en-US" dirty="0"/>
              <a:t>표시로 데이터 분리</a:t>
            </a:r>
          </a:p>
        </p:txBody>
      </p:sp>
    </p:spTree>
    <p:extLst>
      <p:ext uri="{BB962C8B-B14F-4D97-AF65-F5344CB8AC3E}">
        <p14:creationId xmlns:p14="http://schemas.microsoft.com/office/powerpoint/2010/main" val="150257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/>
              <a:t>NodeMCU</a:t>
            </a:r>
            <a:r>
              <a:rPr lang="en-US" altLang="ko-KR" sz="3200" b="1" dirty="0"/>
              <a:t> </a:t>
            </a:r>
            <a:r>
              <a:rPr lang="en-US" altLang="ko-KR" sz="3200" b="1" dirty="0" err="1"/>
              <a:t>WiFi</a:t>
            </a:r>
            <a:r>
              <a:rPr lang="en-US" altLang="ko-KR" sz="3200" b="1" dirty="0"/>
              <a:t> – Data Update through </a:t>
            </a:r>
            <a:r>
              <a:rPr lang="en-US" altLang="ko-KR" sz="3000" b="1" dirty="0" err="1"/>
              <a:t>TX.php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611E53-C89D-4A41-9697-FFE958D0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172" y="1409351"/>
            <a:ext cx="3351929" cy="5217952"/>
          </a:xfrm>
          <a:prstGeom prst="rect">
            <a:avLst/>
          </a:prstGeom>
        </p:spPr>
      </p:pic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C539273F-3FF7-42A0-8A10-475CE16B30E0}"/>
              </a:ext>
            </a:extLst>
          </p:cNvPr>
          <p:cNvSpPr/>
          <p:nvPr/>
        </p:nvSpPr>
        <p:spPr>
          <a:xfrm>
            <a:off x="3838386" y="2038525"/>
            <a:ext cx="45719" cy="410221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43B8C-E76A-40E4-9E84-43BBAAD339C9}"/>
              </a:ext>
            </a:extLst>
          </p:cNvPr>
          <p:cNvSpPr txBox="1"/>
          <p:nvPr/>
        </p:nvSpPr>
        <p:spPr>
          <a:xfrm>
            <a:off x="2457977" y="3648995"/>
            <a:ext cx="145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파싱</a:t>
            </a:r>
          </a:p>
        </p:txBody>
      </p:sp>
    </p:spTree>
    <p:extLst>
      <p:ext uri="{BB962C8B-B14F-4D97-AF65-F5344CB8AC3E}">
        <p14:creationId xmlns:p14="http://schemas.microsoft.com/office/powerpoint/2010/main" val="335691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err="1"/>
              <a:t>NodeMCU</a:t>
            </a:r>
            <a:r>
              <a:rPr lang="en-US" altLang="ko-KR" sz="2800" b="1" dirty="0"/>
              <a:t> </a:t>
            </a:r>
            <a:r>
              <a:rPr lang="en-US" altLang="ko-KR" sz="2800" b="1" dirty="0" err="1"/>
              <a:t>WiFi</a:t>
            </a:r>
            <a:r>
              <a:rPr lang="en-US" altLang="ko-KR" sz="2800" b="1" dirty="0"/>
              <a:t> – Data Update through </a:t>
            </a:r>
            <a:r>
              <a:rPr lang="en-US" altLang="ko-KR" sz="2800" b="1" dirty="0" err="1"/>
              <a:t>TX.php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EB9E00-3A05-4EE1-8037-28CCBF0D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1" y="1471959"/>
            <a:ext cx="4277528" cy="50209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71DD9A-ADB9-4A3B-B8ED-3FCF1CD6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22" y="1471959"/>
            <a:ext cx="3781425" cy="1857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D7DD66-7534-419C-BFDA-279CDEC5972D}"/>
              </a:ext>
            </a:extLst>
          </p:cNvPr>
          <p:cNvSpPr txBox="1"/>
          <p:nvPr/>
        </p:nvSpPr>
        <p:spPr>
          <a:xfrm>
            <a:off x="6624427" y="3413515"/>
            <a:ext cx="3036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Server, user, password, database</a:t>
            </a:r>
            <a:r>
              <a:rPr lang="ko-KR" altLang="en-US" dirty="0"/>
              <a:t>정보로 접근한다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F22C1E4-3672-448F-921B-D7FE567ABAE8}"/>
              </a:ext>
            </a:extLst>
          </p:cNvPr>
          <p:cNvCxnSpPr>
            <a:stCxn id="4" idx="0"/>
          </p:cNvCxnSpPr>
          <p:nvPr/>
        </p:nvCxnSpPr>
        <p:spPr>
          <a:xfrm>
            <a:off x="2793105" y="1471959"/>
            <a:ext cx="3459017" cy="218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5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 err="1"/>
              <a:t>NodeMCU</a:t>
            </a:r>
            <a:r>
              <a:rPr lang="en-US" altLang="ko-KR" sz="3500" b="1" dirty="0"/>
              <a:t> </a:t>
            </a:r>
            <a:r>
              <a:rPr lang="en-US" altLang="ko-KR" sz="3500" b="1" dirty="0" err="1"/>
              <a:t>WiFi</a:t>
            </a:r>
            <a:r>
              <a:rPr lang="en-US" altLang="ko-KR" sz="3500" b="1" dirty="0"/>
              <a:t> – Data Update through </a:t>
            </a:r>
            <a:r>
              <a:rPr lang="en-US" altLang="ko-KR" sz="3500" b="1" dirty="0" err="1"/>
              <a:t>TX.php</a:t>
            </a:r>
            <a:endParaRPr lang="ko-KR" altLang="en-US"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EB9E00-3A05-4EE1-8037-28CCBF0D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485" y="1471959"/>
            <a:ext cx="4277528" cy="502091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F22C1E4-3672-448F-921B-D7FE567ABAE8}"/>
              </a:ext>
            </a:extLst>
          </p:cNvPr>
          <p:cNvCxnSpPr>
            <a:cxnSpLocks/>
          </p:cNvCxnSpPr>
          <p:nvPr/>
        </p:nvCxnSpPr>
        <p:spPr>
          <a:xfrm>
            <a:off x="6584932" y="2780693"/>
            <a:ext cx="2311538" cy="423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40B0CE-5EF6-494E-B805-489F49AE33F5}"/>
              </a:ext>
            </a:extLst>
          </p:cNvPr>
          <p:cNvCxnSpPr>
            <a:cxnSpLocks/>
          </p:cNvCxnSpPr>
          <p:nvPr/>
        </p:nvCxnSpPr>
        <p:spPr>
          <a:xfrm flipV="1">
            <a:off x="6241412" y="3204594"/>
            <a:ext cx="2655058" cy="12164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0D87DA7-EC65-4F21-B161-9C35292A56EE}"/>
              </a:ext>
            </a:extLst>
          </p:cNvPr>
          <p:cNvCxnSpPr>
            <a:cxnSpLocks/>
          </p:cNvCxnSpPr>
          <p:nvPr/>
        </p:nvCxnSpPr>
        <p:spPr>
          <a:xfrm flipV="1">
            <a:off x="6584932" y="3204594"/>
            <a:ext cx="2311538" cy="1526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5A1985-F539-489B-8D9A-455103A557D6}"/>
              </a:ext>
            </a:extLst>
          </p:cNvPr>
          <p:cNvCxnSpPr>
            <a:cxnSpLocks/>
          </p:cNvCxnSpPr>
          <p:nvPr/>
        </p:nvCxnSpPr>
        <p:spPr>
          <a:xfrm flipV="1">
            <a:off x="6241412" y="3204594"/>
            <a:ext cx="2655058" cy="3028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FF0B86-4DA9-44F6-85FA-1A932136E95C}"/>
              </a:ext>
            </a:extLst>
          </p:cNvPr>
          <p:cNvSpPr txBox="1"/>
          <p:nvPr/>
        </p:nvSpPr>
        <p:spPr>
          <a:xfrm>
            <a:off x="8959445" y="2910980"/>
            <a:ext cx="2617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RACE CONDITION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막기 위해서 업데이트 시 </a:t>
            </a:r>
            <a:r>
              <a:rPr lang="en-US" altLang="ko-KR" dirty="0"/>
              <a:t>LOCK</a:t>
            </a:r>
            <a:r>
              <a:rPr lang="ko-KR" altLang="en-US" dirty="0"/>
              <a:t>을 걸어준다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5BF6FD0-5E6F-4FED-937A-4ADB532BFA98}"/>
              </a:ext>
            </a:extLst>
          </p:cNvPr>
          <p:cNvCxnSpPr>
            <a:cxnSpLocks/>
          </p:cNvCxnSpPr>
          <p:nvPr/>
        </p:nvCxnSpPr>
        <p:spPr>
          <a:xfrm flipH="1">
            <a:off x="2323750" y="3078760"/>
            <a:ext cx="813735" cy="998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179F2-242D-4268-B5D3-963A07711E83}"/>
              </a:ext>
            </a:extLst>
          </p:cNvPr>
          <p:cNvCxnSpPr>
            <a:cxnSpLocks/>
          </p:cNvCxnSpPr>
          <p:nvPr/>
        </p:nvCxnSpPr>
        <p:spPr>
          <a:xfrm flipH="1" flipV="1">
            <a:off x="2323750" y="4077050"/>
            <a:ext cx="813735" cy="989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3410E6-3145-4332-8CA5-7F7D7B8339D2}"/>
              </a:ext>
            </a:extLst>
          </p:cNvPr>
          <p:cNvSpPr txBox="1"/>
          <p:nvPr/>
        </p:nvSpPr>
        <p:spPr>
          <a:xfrm>
            <a:off x="144014" y="3567162"/>
            <a:ext cx="2116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파싱한</a:t>
            </a:r>
            <a:r>
              <a:rPr lang="ko-KR" altLang="en-US" dirty="0"/>
              <a:t> 데이터를 </a:t>
            </a:r>
            <a:r>
              <a:rPr lang="en-US" altLang="ko-KR" dirty="0"/>
              <a:t>SQL </a:t>
            </a:r>
            <a:r>
              <a:rPr lang="ko-KR" altLang="en-US" dirty="0"/>
              <a:t>테이블에 </a:t>
            </a:r>
            <a:endParaRPr lang="en-US" altLang="ko-KR" dirty="0"/>
          </a:p>
          <a:p>
            <a:r>
              <a:rPr lang="ko-KR" altLang="en-US" dirty="0"/>
              <a:t>업데이트 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75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6A4A3-5F9C-4FBE-833E-4A4902CF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1" y="15132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 err="1"/>
              <a:t>NodeMCU</a:t>
            </a:r>
            <a:r>
              <a:rPr lang="en-US" altLang="ko-KR" sz="3500" b="1" dirty="0"/>
              <a:t> </a:t>
            </a:r>
            <a:r>
              <a:rPr lang="en-US" altLang="ko-KR" sz="3500" b="1" dirty="0" err="1"/>
              <a:t>WiFi</a:t>
            </a:r>
            <a:r>
              <a:rPr lang="en-US" altLang="ko-KR" sz="3500" b="1" dirty="0"/>
              <a:t> – SQL Table Formation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65C96A-74CF-42A7-BD80-09936F44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3" y="1401719"/>
            <a:ext cx="4904210" cy="4277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DFA6E1-FDE6-405E-AC0E-110A6F31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13" y="1401719"/>
            <a:ext cx="4905375" cy="3438525"/>
          </a:xfrm>
          <a:prstGeom prst="rect">
            <a:avLst/>
          </a:prstGeom>
        </p:spPr>
      </p:pic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D77CBE3C-3E5D-40AD-B225-2F156A5F2C5A}"/>
              </a:ext>
            </a:extLst>
          </p:cNvPr>
          <p:cNvSpPr/>
          <p:nvPr/>
        </p:nvSpPr>
        <p:spPr>
          <a:xfrm>
            <a:off x="2365695" y="2063692"/>
            <a:ext cx="151002" cy="78856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E619BF-C284-4806-8F24-A96DB72C04A9}"/>
              </a:ext>
            </a:extLst>
          </p:cNvPr>
          <p:cNvCxnSpPr/>
          <p:nvPr/>
        </p:nvCxnSpPr>
        <p:spPr>
          <a:xfrm>
            <a:off x="838200" y="3506598"/>
            <a:ext cx="11919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9F0FC628-53EE-4CEE-987D-ED20B89D6FD4}"/>
              </a:ext>
            </a:extLst>
          </p:cNvPr>
          <p:cNvSpPr/>
          <p:nvPr/>
        </p:nvSpPr>
        <p:spPr>
          <a:xfrm>
            <a:off x="8170877" y="2499919"/>
            <a:ext cx="234892" cy="45300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06938DA-A25A-4FE0-80AC-A37AEDD3DCE5}"/>
              </a:ext>
            </a:extLst>
          </p:cNvPr>
          <p:cNvCxnSpPr/>
          <p:nvPr/>
        </p:nvCxnSpPr>
        <p:spPr>
          <a:xfrm>
            <a:off x="6233020" y="4773336"/>
            <a:ext cx="19378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91E572CB-8B5D-42A6-A772-326F5838028A}"/>
              </a:ext>
            </a:extLst>
          </p:cNvPr>
          <p:cNvGraphicFramePr>
            <a:graphicFrameLocks noGrp="1"/>
          </p:cNvGraphicFramePr>
          <p:nvPr/>
        </p:nvGraphicFramePr>
        <p:xfrm>
          <a:off x="385893" y="5850153"/>
          <a:ext cx="49042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842">
                  <a:extLst>
                    <a:ext uri="{9D8B030D-6E8A-4147-A177-3AD203B41FA5}">
                      <a16:colId xmlns:a16="http://schemas.microsoft.com/office/drawing/2014/main" val="3153440844"/>
                    </a:ext>
                  </a:extLst>
                </a:gridCol>
                <a:gridCol w="980842">
                  <a:extLst>
                    <a:ext uri="{9D8B030D-6E8A-4147-A177-3AD203B41FA5}">
                      <a16:colId xmlns:a16="http://schemas.microsoft.com/office/drawing/2014/main" val="2666860838"/>
                    </a:ext>
                  </a:extLst>
                </a:gridCol>
                <a:gridCol w="980842">
                  <a:extLst>
                    <a:ext uri="{9D8B030D-6E8A-4147-A177-3AD203B41FA5}">
                      <a16:colId xmlns:a16="http://schemas.microsoft.com/office/drawing/2014/main" val="3508841760"/>
                    </a:ext>
                  </a:extLst>
                </a:gridCol>
                <a:gridCol w="980842">
                  <a:extLst>
                    <a:ext uri="{9D8B030D-6E8A-4147-A177-3AD203B41FA5}">
                      <a16:colId xmlns:a16="http://schemas.microsoft.com/office/drawing/2014/main" val="2451731633"/>
                    </a:ext>
                  </a:extLst>
                </a:gridCol>
                <a:gridCol w="980842">
                  <a:extLst>
                    <a:ext uri="{9D8B030D-6E8A-4147-A177-3AD203B41FA5}">
                      <a16:colId xmlns:a16="http://schemas.microsoft.com/office/drawing/2014/main" val="2600392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ID(ANGLE)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ENEMY1X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ENEMY1Y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ENEMY2X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ENEMY2Y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6905"/>
                  </a:ext>
                </a:extLst>
              </a:tr>
            </a:tbl>
          </a:graphicData>
        </a:graphic>
      </p:graphicFrame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686F36-90E1-4839-998D-134C50DD35A4}"/>
              </a:ext>
            </a:extLst>
          </p:cNvPr>
          <p:cNvGraphicFramePr>
            <a:graphicFrameLocks noGrp="1"/>
          </p:cNvGraphicFramePr>
          <p:nvPr/>
        </p:nvGraphicFramePr>
        <p:xfrm>
          <a:off x="5547613" y="5085441"/>
          <a:ext cx="49042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105">
                  <a:extLst>
                    <a:ext uri="{9D8B030D-6E8A-4147-A177-3AD203B41FA5}">
                      <a16:colId xmlns:a16="http://schemas.microsoft.com/office/drawing/2014/main" val="2856483075"/>
                    </a:ext>
                  </a:extLst>
                </a:gridCol>
                <a:gridCol w="2452105">
                  <a:extLst>
                    <a:ext uri="{9D8B030D-6E8A-4147-A177-3AD203B41FA5}">
                      <a16:colId xmlns:a16="http://schemas.microsoft.com/office/drawing/2014/main" val="3411170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ANGLE(</a:t>
                      </a:r>
                      <a:r>
                        <a:rPr lang="ko-KR" altLang="en-US" dirty="0"/>
                        <a:t>실시간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4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289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6A4A3-5F9C-4FBE-833E-4A4902CF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/>
              <a:t>Java Script Real Time Display - Concept</a:t>
            </a:r>
            <a:endParaRPr lang="ko-KR" altLang="en-US" sz="3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43BD9-DFDF-44DB-A7D2-2ACEB2B8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99" y="1690688"/>
            <a:ext cx="4371975" cy="404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81CBE-475D-4866-B934-516BB62D8618}"/>
              </a:ext>
            </a:extLst>
          </p:cNvPr>
          <p:cNvSpPr txBox="1"/>
          <p:nvPr/>
        </p:nvSpPr>
        <p:spPr>
          <a:xfrm>
            <a:off x="5640898" y="1642298"/>
            <a:ext cx="6112078" cy="408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0~180</a:t>
            </a:r>
            <a:r>
              <a:rPr lang="ko-KR" altLang="en-US" dirty="0"/>
              <a:t>도 회전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회전 될 때 적의 위치를 레이더에 찍는다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0</a:t>
            </a:r>
            <a:r>
              <a:rPr lang="ko-KR" altLang="en-US" dirty="0"/>
              <a:t>도에서 </a:t>
            </a:r>
            <a:r>
              <a:rPr lang="en-US" altLang="ko-KR" dirty="0"/>
              <a:t>180</a:t>
            </a:r>
            <a:r>
              <a:rPr lang="ko-KR" altLang="en-US" dirty="0"/>
              <a:t>도</a:t>
            </a:r>
            <a:r>
              <a:rPr lang="en-US" altLang="ko-KR" dirty="0"/>
              <a:t>, 180</a:t>
            </a:r>
            <a:r>
              <a:rPr lang="ko-KR" altLang="en-US" dirty="0"/>
              <a:t>도에서 </a:t>
            </a:r>
            <a:r>
              <a:rPr lang="en-US" altLang="ko-KR" dirty="0"/>
              <a:t>0</a:t>
            </a:r>
            <a:r>
              <a:rPr lang="ko-KR" altLang="en-US" dirty="0"/>
              <a:t>도에 도달할 때까지 지워지지 않는다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0</a:t>
            </a:r>
            <a:r>
              <a:rPr lang="ko-KR" altLang="en-US" dirty="0"/>
              <a:t>도 혹은 </a:t>
            </a:r>
            <a:r>
              <a:rPr lang="en-US" altLang="ko-KR" dirty="0"/>
              <a:t>180</a:t>
            </a:r>
            <a:r>
              <a:rPr lang="ko-KR" altLang="en-US" dirty="0"/>
              <a:t>도에 도달하면 점들은 전부 초기화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3F75415-3141-46AF-B18D-E4204D0B17CF}"/>
              </a:ext>
            </a:extLst>
          </p:cNvPr>
          <p:cNvCxnSpPr/>
          <p:nvPr/>
        </p:nvCxnSpPr>
        <p:spPr>
          <a:xfrm flipH="1">
            <a:off x="3649211" y="2231472"/>
            <a:ext cx="2080470" cy="41944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17C536-6CAA-4A30-BCB5-E690DCF58311}"/>
              </a:ext>
            </a:extLst>
          </p:cNvPr>
          <p:cNvCxnSpPr/>
          <p:nvPr/>
        </p:nvCxnSpPr>
        <p:spPr>
          <a:xfrm flipH="1">
            <a:off x="4228051" y="3070371"/>
            <a:ext cx="1501630" cy="906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C9B50-CE3B-4F40-AA9D-59DC859B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3" y="1351633"/>
            <a:ext cx="3426819" cy="15509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11FDDA-4DD0-468E-ABBF-7106114F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58" y="1375157"/>
            <a:ext cx="3781425" cy="4107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E72795-A5EF-4D3D-BB25-5FB8458FA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64" y="1367952"/>
            <a:ext cx="3781425" cy="1857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556F3-B07A-4892-B8B3-BDD6BCFC2891}"/>
              </a:ext>
            </a:extLst>
          </p:cNvPr>
          <p:cNvSpPr txBox="1"/>
          <p:nvPr/>
        </p:nvSpPr>
        <p:spPr>
          <a:xfrm>
            <a:off x="453006" y="3020037"/>
            <a:ext cx="3036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 err="1"/>
              <a:t>RX.php</a:t>
            </a:r>
            <a:r>
              <a:rPr lang="ko-KR" altLang="en-US" dirty="0"/>
              <a:t> 파일로 테이블 정보를 조회한다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B15DA-D727-4D2D-AB2F-44A4FC6E4DCD}"/>
              </a:ext>
            </a:extLst>
          </p:cNvPr>
          <p:cNvSpPr txBox="1"/>
          <p:nvPr/>
        </p:nvSpPr>
        <p:spPr>
          <a:xfrm>
            <a:off x="4145560" y="5655578"/>
            <a:ext cx="3036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Database_connect.php</a:t>
            </a:r>
            <a:r>
              <a:rPr lang="ko-KR" altLang="en-US" dirty="0"/>
              <a:t>로 </a:t>
            </a:r>
            <a:r>
              <a:rPr lang="en-US" altLang="ko-KR" dirty="0"/>
              <a:t>table</a:t>
            </a:r>
            <a:r>
              <a:rPr lang="ko-KR" altLang="en-US" dirty="0"/>
              <a:t>에 접근한다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AE268-DEF1-4B5E-8CBB-BEE3C6F17913}"/>
              </a:ext>
            </a:extLst>
          </p:cNvPr>
          <p:cNvSpPr txBox="1"/>
          <p:nvPr/>
        </p:nvSpPr>
        <p:spPr>
          <a:xfrm>
            <a:off x="8176469" y="3309508"/>
            <a:ext cx="3036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Server, user, password, database</a:t>
            </a:r>
            <a:r>
              <a:rPr lang="ko-KR" altLang="en-US" dirty="0"/>
              <a:t>정보로 접근한다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A8C2521-40C8-404D-B42B-4BA8542BE92F}"/>
              </a:ext>
            </a:extLst>
          </p:cNvPr>
          <p:cNvSpPr txBox="1">
            <a:spLocks/>
          </p:cNvSpPr>
          <p:nvPr/>
        </p:nvSpPr>
        <p:spPr>
          <a:xfrm>
            <a:off x="346613" y="2655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b="1" dirty="0"/>
              <a:t>Java Script Real Time Display - html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01127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11FDDA-4DD0-468E-ABBF-7106114FA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60" y="1547892"/>
            <a:ext cx="3781425" cy="4107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7B15DA-D727-4D2D-AB2F-44A4FC6E4DCD}"/>
              </a:ext>
            </a:extLst>
          </p:cNvPr>
          <p:cNvSpPr txBox="1"/>
          <p:nvPr/>
        </p:nvSpPr>
        <p:spPr>
          <a:xfrm>
            <a:off x="4204284" y="1557679"/>
            <a:ext cx="7564855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Echo : [</a:t>
            </a:r>
            <a:r>
              <a:rPr lang="ko-KR" altLang="en-US" dirty="0"/>
              <a:t>현재 각도</a:t>
            </a:r>
            <a:r>
              <a:rPr lang="en-US" altLang="ko-KR" dirty="0"/>
              <a:t>, (</a:t>
            </a:r>
            <a:r>
              <a:rPr lang="ko-KR" altLang="en-US" dirty="0"/>
              <a:t>각도</a:t>
            </a:r>
            <a:r>
              <a:rPr lang="en-US" altLang="ko-KR" dirty="0"/>
              <a:t>, x1, y1, x2, y2), (</a:t>
            </a:r>
            <a:r>
              <a:rPr lang="ko-KR" altLang="en-US" dirty="0"/>
              <a:t>각도</a:t>
            </a:r>
            <a:r>
              <a:rPr lang="en-US" altLang="ko-KR" dirty="0"/>
              <a:t>, x1, y1, x2, y2), ….]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전해준 정보는 </a:t>
            </a:r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ko-KR" altLang="en-US" dirty="0" err="1"/>
              <a:t>파싱한다</a:t>
            </a:r>
            <a:r>
              <a:rPr lang="en-US" altLang="ko-KR" dirty="0"/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파싱한</a:t>
            </a:r>
            <a:r>
              <a:rPr lang="ko-KR" altLang="en-US" dirty="0"/>
              <a:t> 정보는 </a:t>
            </a:r>
            <a:r>
              <a:rPr lang="en-US" altLang="ko-KR" dirty="0"/>
              <a:t>response</a:t>
            </a:r>
            <a:r>
              <a:rPr lang="ko-KR" altLang="en-US" dirty="0"/>
              <a:t>에 문자열 배열로 저장된다</a:t>
            </a:r>
            <a:r>
              <a:rPr lang="en-US" altLang="ko-KR" dirty="0"/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[0]</a:t>
            </a:r>
            <a:r>
              <a:rPr lang="ko-KR" altLang="en-US" dirty="0"/>
              <a:t>번째는 현재 각도</a:t>
            </a:r>
            <a:r>
              <a:rPr lang="en-US" altLang="ko-KR" dirty="0"/>
              <a:t>, </a:t>
            </a:r>
            <a:r>
              <a:rPr lang="ko-KR" altLang="en-US" dirty="0"/>
              <a:t>나머지는 </a:t>
            </a:r>
            <a:r>
              <a:rPr lang="en-US" altLang="ko-KR" dirty="0"/>
              <a:t>5</a:t>
            </a:r>
            <a:r>
              <a:rPr lang="ko-KR" altLang="en-US" dirty="0"/>
              <a:t>개씩 각도에 따른 좌표 값 두개이다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25A683-18E1-4F33-ADE2-A6550A1B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24" y="4104620"/>
            <a:ext cx="3426819" cy="155095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E1F5C9-D2A1-42F0-B0F4-81D78BB92D32}"/>
              </a:ext>
            </a:extLst>
          </p:cNvPr>
          <p:cNvCxnSpPr/>
          <p:nvPr/>
        </p:nvCxnSpPr>
        <p:spPr>
          <a:xfrm flipH="1">
            <a:off x="1862356" y="2080470"/>
            <a:ext cx="2757269" cy="1266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546E5F-E1E4-4CA9-9101-3EE8DFB7D99E}"/>
              </a:ext>
            </a:extLst>
          </p:cNvPr>
          <p:cNvCxnSpPr/>
          <p:nvPr/>
        </p:nvCxnSpPr>
        <p:spPr>
          <a:xfrm flipH="1">
            <a:off x="2910980" y="2100895"/>
            <a:ext cx="1728132" cy="2403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0625AE4A-33A0-4DFA-98D7-95FF99E88ED5}"/>
              </a:ext>
            </a:extLst>
          </p:cNvPr>
          <p:cNvSpPr/>
          <p:nvPr/>
        </p:nvSpPr>
        <p:spPr>
          <a:xfrm>
            <a:off x="2759978" y="4253218"/>
            <a:ext cx="45719" cy="105689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5A06AAA-B2E6-4662-98DE-7D5A67DA7537}"/>
              </a:ext>
            </a:extLst>
          </p:cNvPr>
          <p:cNvCxnSpPr/>
          <p:nvPr/>
        </p:nvCxnSpPr>
        <p:spPr>
          <a:xfrm>
            <a:off x="6434356" y="3171039"/>
            <a:ext cx="939567" cy="18204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F35D53-A257-49E8-BFF6-675C51E7923C}"/>
              </a:ext>
            </a:extLst>
          </p:cNvPr>
          <p:cNvCxnSpPr/>
          <p:nvPr/>
        </p:nvCxnSpPr>
        <p:spPr>
          <a:xfrm>
            <a:off x="5914239" y="3707934"/>
            <a:ext cx="612396" cy="1778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3AE1C019-5DD5-4A0F-817F-1831C53D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59" y="260007"/>
            <a:ext cx="1134628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Java Script Real Time Display – </a:t>
            </a:r>
            <a:r>
              <a:rPr lang="en-US" altLang="ko-KR" sz="3500" b="1" dirty="0" err="1"/>
              <a:t>RX.php</a:t>
            </a:r>
            <a:r>
              <a:rPr lang="en-US" altLang="ko-KR" sz="3500" b="1" dirty="0"/>
              <a:t> Data Access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557512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9C4D01-56FC-4356-AD14-546FB591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19" y="1481750"/>
            <a:ext cx="1285875" cy="257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E3C090-B109-4B66-9C86-ECDE93E6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19" y="1915094"/>
            <a:ext cx="2886075" cy="1352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97576A-E302-4A0D-BDC6-93537374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688" y="1267073"/>
            <a:ext cx="4135223" cy="4740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609519-974C-453E-823C-D5AD7B61D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731" y="3443813"/>
            <a:ext cx="3053043" cy="326170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F3D1A9E-2A41-4506-828E-D4B90A9B6453}"/>
              </a:ext>
            </a:extLst>
          </p:cNvPr>
          <p:cNvCxnSpPr/>
          <p:nvPr/>
        </p:nvCxnSpPr>
        <p:spPr>
          <a:xfrm flipV="1">
            <a:off x="3573710" y="1350628"/>
            <a:ext cx="3305262" cy="9815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C82013-313D-49C8-AAFE-6D6300A111A6}"/>
              </a:ext>
            </a:extLst>
          </p:cNvPr>
          <p:cNvCxnSpPr/>
          <p:nvPr/>
        </p:nvCxnSpPr>
        <p:spPr>
          <a:xfrm>
            <a:off x="3662310" y="2692866"/>
            <a:ext cx="213884" cy="799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6E3ABE-4DCD-4C5A-B8B0-94ADC07E8240}"/>
              </a:ext>
            </a:extLst>
          </p:cNvPr>
          <p:cNvSpPr txBox="1"/>
          <p:nvPr/>
        </p:nvSpPr>
        <p:spPr>
          <a:xfrm rot="20615798">
            <a:off x="5027946" y="1738377"/>
            <a:ext cx="175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 그리기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DFBC86-F4B5-4DBA-A8A2-807CCFAB1268}"/>
              </a:ext>
            </a:extLst>
          </p:cNvPr>
          <p:cNvSpPr txBox="1"/>
          <p:nvPr/>
        </p:nvSpPr>
        <p:spPr>
          <a:xfrm>
            <a:off x="3841534" y="3042914"/>
            <a:ext cx="175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숫자 쓰기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37D09A00-E21C-4D99-B831-CEA794674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2547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Java Script Real Time Display - Design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872949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E3C090-B109-4B66-9C86-ECDE93E6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22" y="1407306"/>
            <a:ext cx="2886075" cy="1352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34A9CA-B003-4CA1-9203-89A22607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12" y="2888944"/>
            <a:ext cx="4488765" cy="380711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C41764-9DC2-4BF9-A758-843D43464BF0}"/>
              </a:ext>
            </a:extLst>
          </p:cNvPr>
          <p:cNvCxnSpPr>
            <a:cxnSpLocks/>
          </p:cNvCxnSpPr>
          <p:nvPr/>
        </p:nvCxnSpPr>
        <p:spPr>
          <a:xfrm>
            <a:off x="1448699" y="2449302"/>
            <a:ext cx="369400" cy="4396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81DDD03-56D0-4688-9754-B026AA16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715" y="1238230"/>
            <a:ext cx="4048125" cy="545782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BE0DD6-131F-4369-8F7D-979A318B02A9}"/>
              </a:ext>
            </a:extLst>
          </p:cNvPr>
          <p:cNvCxnSpPr>
            <a:cxnSpLocks/>
          </p:cNvCxnSpPr>
          <p:nvPr/>
        </p:nvCxnSpPr>
        <p:spPr>
          <a:xfrm flipV="1">
            <a:off x="1448699" y="1407306"/>
            <a:ext cx="5478295" cy="28834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37887BF-E8F8-4D47-B3DB-10DEFB4ACC99}"/>
              </a:ext>
            </a:extLst>
          </p:cNvPr>
          <p:cNvCxnSpPr>
            <a:cxnSpLocks/>
          </p:cNvCxnSpPr>
          <p:nvPr/>
        </p:nvCxnSpPr>
        <p:spPr>
          <a:xfrm flipV="1">
            <a:off x="1550199" y="4190048"/>
            <a:ext cx="4473516" cy="3858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22F9B53-EF48-4A5A-8861-1355ECD339C7}"/>
              </a:ext>
            </a:extLst>
          </p:cNvPr>
          <p:cNvSpPr txBox="1"/>
          <p:nvPr/>
        </p:nvSpPr>
        <p:spPr>
          <a:xfrm>
            <a:off x="10324535" y="3311111"/>
            <a:ext cx="192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레이더의 지름을 그리는 함수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B1F6CB98-81D1-48C3-83D0-DDEA6897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" y="57430"/>
            <a:ext cx="10836229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Java Script Real Time Display – Current </a:t>
            </a:r>
            <a:r>
              <a:rPr lang="en-US" altLang="ko-KR" sz="3500" b="1" dirty="0" err="1"/>
              <a:t>UltraSonic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68695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215C4-6943-4C6F-B189-1B962FE9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D1895-392F-4560-8068-CD142A3BB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Description</a:t>
            </a:r>
          </a:p>
          <a:p>
            <a:r>
              <a:rPr lang="en-US" altLang="ko-KR" dirty="0"/>
              <a:t>Flow Chart</a:t>
            </a:r>
          </a:p>
          <a:p>
            <a:r>
              <a:rPr lang="en-US" altLang="ko-KR" dirty="0"/>
              <a:t>NODEMCU WIFI</a:t>
            </a:r>
          </a:p>
          <a:p>
            <a:r>
              <a:rPr lang="en-US" altLang="ko-KR" dirty="0"/>
              <a:t>Java Script Real Time Display</a:t>
            </a:r>
          </a:p>
          <a:p>
            <a:r>
              <a:rPr lang="en-US" altLang="ko-KR" dirty="0"/>
              <a:t>Quadrant Determination Algorithm – </a:t>
            </a:r>
            <a:r>
              <a:rPr lang="en-US" altLang="ko-KR" dirty="0" err="1"/>
              <a:t>UltraSonic</a:t>
            </a:r>
            <a:r>
              <a:rPr lang="en-US" altLang="ko-KR" dirty="0"/>
              <a:t> Sensor</a:t>
            </a:r>
          </a:p>
          <a:p>
            <a:r>
              <a:rPr lang="en-US" altLang="ko-KR" dirty="0"/>
              <a:t>Packet Based Information</a:t>
            </a:r>
          </a:p>
          <a:p>
            <a:r>
              <a:rPr lang="en-US" altLang="ko-KR" dirty="0"/>
              <a:t>Move Motor</a:t>
            </a:r>
          </a:p>
          <a:p>
            <a:r>
              <a:rPr lang="en-US" altLang="ko-KR" dirty="0"/>
              <a:t>Result</a:t>
            </a:r>
          </a:p>
          <a:p>
            <a:r>
              <a:rPr lang="en-US" altLang="ko-KR" dirty="0"/>
              <a:t>Conclusion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02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E3C090-B109-4B66-9C86-ECDE93E6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2" y="1202029"/>
            <a:ext cx="2886075" cy="1352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34A9CA-B003-4CA1-9203-89A22607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2" y="2683667"/>
            <a:ext cx="4488765" cy="380711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C41764-9DC2-4BF9-A758-843D43464BF0}"/>
              </a:ext>
            </a:extLst>
          </p:cNvPr>
          <p:cNvCxnSpPr>
            <a:cxnSpLocks/>
          </p:cNvCxnSpPr>
          <p:nvPr/>
        </p:nvCxnSpPr>
        <p:spPr>
          <a:xfrm>
            <a:off x="972839" y="2244025"/>
            <a:ext cx="369400" cy="4396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AF57725-355E-4EE1-8780-20D6041C4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24" y="1298529"/>
            <a:ext cx="4733925" cy="231457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BE0DD6-131F-4369-8F7D-979A318B02A9}"/>
              </a:ext>
            </a:extLst>
          </p:cNvPr>
          <p:cNvCxnSpPr>
            <a:cxnSpLocks/>
          </p:cNvCxnSpPr>
          <p:nvPr/>
        </p:nvCxnSpPr>
        <p:spPr>
          <a:xfrm flipV="1">
            <a:off x="1233182" y="1602298"/>
            <a:ext cx="5312637" cy="3590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F8B5D258-EEA3-4755-AB27-651AA587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836" y="3735559"/>
            <a:ext cx="4827033" cy="207665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94DCE6A-B05D-434A-A0D3-07EB2170B809}"/>
              </a:ext>
            </a:extLst>
          </p:cNvPr>
          <p:cNvCxnSpPr>
            <a:cxnSpLocks/>
          </p:cNvCxnSpPr>
          <p:nvPr/>
        </p:nvCxnSpPr>
        <p:spPr>
          <a:xfrm flipH="1">
            <a:off x="5682494" y="2417710"/>
            <a:ext cx="3957856" cy="15167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FE90E-2D92-4608-AC23-C8D5A62A8984}"/>
              </a:ext>
            </a:extLst>
          </p:cNvPr>
          <p:cNvSpPr txBox="1"/>
          <p:nvPr/>
        </p:nvSpPr>
        <p:spPr>
          <a:xfrm>
            <a:off x="9574809" y="2540103"/>
            <a:ext cx="274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각도가 </a:t>
            </a:r>
            <a:r>
              <a:rPr lang="en-US" altLang="ko-KR" dirty="0"/>
              <a:t>0</a:t>
            </a:r>
            <a:r>
              <a:rPr lang="ko-KR" altLang="en-US" dirty="0"/>
              <a:t>도</a:t>
            </a:r>
            <a:r>
              <a:rPr lang="en-US" altLang="ko-KR" dirty="0"/>
              <a:t>, 180</a:t>
            </a:r>
            <a:r>
              <a:rPr lang="ko-KR" altLang="en-US" dirty="0"/>
              <a:t>도에 </a:t>
            </a:r>
            <a:endParaRPr lang="en-US" altLang="ko-KR" dirty="0"/>
          </a:p>
          <a:p>
            <a:pPr algn="ctr"/>
            <a:r>
              <a:rPr lang="ko-KR" altLang="en-US" dirty="0"/>
              <a:t>도달하면 테이블을 전부 </a:t>
            </a:r>
            <a:r>
              <a:rPr lang="en-US" altLang="ko-KR" dirty="0"/>
              <a:t>900</a:t>
            </a:r>
            <a:r>
              <a:rPr lang="ko-KR" altLang="en-US" dirty="0"/>
              <a:t>으로 초기화한다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A3B51DD-1C1A-4736-AD94-5357AA230FBD}"/>
              </a:ext>
            </a:extLst>
          </p:cNvPr>
          <p:cNvSpPr txBox="1">
            <a:spLocks/>
          </p:cNvSpPr>
          <p:nvPr/>
        </p:nvSpPr>
        <p:spPr>
          <a:xfrm>
            <a:off x="838200" y="140672"/>
            <a:ext cx="107690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b="1" dirty="0"/>
              <a:t>Java Script Real Time Display – Data Initialization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745517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D6ED7E-2B75-4B5E-81BE-5C3833B2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297" y="1593908"/>
            <a:ext cx="4173544" cy="5187804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BE0DD6-131F-4369-8F7D-979A318B02A9}"/>
              </a:ext>
            </a:extLst>
          </p:cNvPr>
          <p:cNvCxnSpPr>
            <a:cxnSpLocks/>
          </p:cNvCxnSpPr>
          <p:nvPr/>
        </p:nvCxnSpPr>
        <p:spPr>
          <a:xfrm flipV="1">
            <a:off x="2389902" y="1593908"/>
            <a:ext cx="461395" cy="1317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3C624D-D602-49A6-BBEB-FECA568DB8BB}"/>
              </a:ext>
            </a:extLst>
          </p:cNvPr>
          <p:cNvCxnSpPr/>
          <p:nvPr/>
        </p:nvCxnSpPr>
        <p:spPr>
          <a:xfrm>
            <a:off x="2389902" y="2890211"/>
            <a:ext cx="426879" cy="1350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FE90E-2D92-4608-AC23-C8D5A62A8984}"/>
              </a:ext>
            </a:extLst>
          </p:cNvPr>
          <p:cNvSpPr txBox="1"/>
          <p:nvPr/>
        </p:nvSpPr>
        <p:spPr>
          <a:xfrm>
            <a:off x="-151701" y="2428546"/>
            <a:ext cx="274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Flag</a:t>
            </a:r>
            <a:r>
              <a:rPr lang="ko-KR" altLang="en-US" dirty="0"/>
              <a:t>값에 따라 그려야 </a:t>
            </a:r>
            <a:endParaRPr lang="en-US" altLang="ko-KR" dirty="0"/>
          </a:p>
          <a:p>
            <a:pPr algn="ctr"/>
            <a:r>
              <a:rPr lang="ko-KR" altLang="en-US" dirty="0"/>
              <a:t>하는 각도의 시작과 </a:t>
            </a:r>
            <a:endParaRPr lang="en-US" altLang="ko-KR" dirty="0"/>
          </a:p>
          <a:p>
            <a:pPr algn="ctr"/>
            <a:r>
              <a:rPr lang="ko-KR" altLang="en-US" dirty="0"/>
              <a:t>끝을 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B8117B-8C7F-4F8C-8B23-C08B29FC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17" y="1690688"/>
            <a:ext cx="3200400" cy="19812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72152-6793-414F-A5B5-B2F7ADBE247C}"/>
              </a:ext>
            </a:extLst>
          </p:cNvPr>
          <p:cNvCxnSpPr>
            <a:cxnSpLocks/>
          </p:cNvCxnSpPr>
          <p:nvPr/>
        </p:nvCxnSpPr>
        <p:spPr>
          <a:xfrm flipV="1">
            <a:off x="6568580" y="1780716"/>
            <a:ext cx="1085937" cy="12980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9636032-7135-4ED2-9635-647726FA61E6}"/>
              </a:ext>
            </a:extLst>
          </p:cNvPr>
          <p:cNvCxnSpPr>
            <a:cxnSpLocks/>
          </p:cNvCxnSpPr>
          <p:nvPr/>
        </p:nvCxnSpPr>
        <p:spPr>
          <a:xfrm flipV="1">
            <a:off x="7024841" y="1780716"/>
            <a:ext cx="629676" cy="15387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73F34A-F389-478C-9473-5416686B0E61}"/>
              </a:ext>
            </a:extLst>
          </p:cNvPr>
          <p:cNvCxnSpPr>
            <a:cxnSpLocks/>
          </p:cNvCxnSpPr>
          <p:nvPr/>
        </p:nvCxnSpPr>
        <p:spPr>
          <a:xfrm flipV="1">
            <a:off x="6862194" y="1780716"/>
            <a:ext cx="792323" cy="1757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B675C4-1389-45F1-8086-1BE086BFFC01}"/>
              </a:ext>
            </a:extLst>
          </p:cNvPr>
          <p:cNvCxnSpPr>
            <a:cxnSpLocks/>
          </p:cNvCxnSpPr>
          <p:nvPr/>
        </p:nvCxnSpPr>
        <p:spPr>
          <a:xfrm flipV="1">
            <a:off x="6998493" y="1783273"/>
            <a:ext cx="639923" cy="18886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128212-ACE1-4DD3-8AB8-7B19A1B7BDA8}"/>
              </a:ext>
            </a:extLst>
          </p:cNvPr>
          <p:cNvCxnSpPr>
            <a:cxnSpLocks/>
          </p:cNvCxnSpPr>
          <p:nvPr/>
        </p:nvCxnSpPr>
        <p:spPr>
          <a:xfrm flipV="1">
            <a:off x="6542232" y="1780716"/>
            <a:ext cx="1112285" cy="40379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E09942-D052-4148-886A-2EF15D24F087}"/>
              </a:ext>
            </a:extLst>
          </p:cNvPr>
          <p:cNvCxnSpPr>
            <a:cxnSpLocks/>
          </p:cNvCxnSpPr>
          <p:nvPr/>
        </p:nvCxnSpPr>
        <p:spPr>
          <a:xfrm flipV="1">
            <a:off x="6998493" y="1796627"/>
            <a:ext cx="656024" cy="41061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889AD89-1A02-444F-AE7D-EEED14C64482}"/>
              </a:ext>
            </a:extLst>
          </p:cNvPr>
          <p:cNvCxnSpPr>
            <a:cxnSpLocks/>
          </p:cNvCxnSpPr>
          <p:nvPr/>
        </p:nvCxnSpPr>
        <p:spPr>
          <a:xfrm flipV="1">
            <a:off x="6846093" y="1780716"/>
            <a:ext cx="792323" cy="44439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68A3940-6090-433F-84BF-94252396833D}"/>
              </a:ext>
            </a:extLst>
          </p:cNvPr>
          <p:cNvCxnSpPr>
            <a:cxnSpLocks/>
          </p:cNvCxnSpPr>
          <p:nvPr/>
        </p:nvCxnSpPr>
        <p:spPr>
          <a:xfrm flipV="1">
            <a:off x="6998493" y="1790458"/>
            <a:ext cx="639923" cy="4601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A2ABC2-E680-4244-A992-E0BBB17ACF53}"/>
              </a:ext>
            </a:extLst>
          </p:cNvPr>
          <p:cNvSpPr txBox="1"/>
          <p:nvPr/>
        </p:nvSpPr>
        <p:spPr>
          <a:xfrm>
            <a:off x="7717872" y="4002673"/>
            <a:ext cx="3137045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x, y</a:t>
            </a:r>
            <a:r>
              <a:rPr lang="ko-KR" altLang="en-US" dirty="0"/>
              <a:t>좌표에 맞춰 빨간 점을 그리는 함수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Java Script</a:t>
            </a:r>
            <a:r>
              <a:rPr lang="ko-KR" altLang="en-US" dirty="0"/>
              <a:t>는 좌표 값이 </a:t>
            </a:r>
            <a:r>
              <a:rPr lang="en-US" altLang="ko-KR" dirty="0"/>
              <a:t>x</a:t>
            </a:r>
            <a:r>
              <a:rPr lang="ko-KR" altLang="en-US" dirty="0"/>
              <a:t>축 대칭이기 때문에 </a:t>
            </a:r>
            <a:r>
              <a:rPr lang="en-US" altLang="ko-KR" dirty="0"/>
              <a:t>y</a:t>
            </a:r>
            <a:r>
              <a:rPr lang="ko-KR" altLang="en-US" dirty="0"/>
              <a:t>값에는 </a:t>
            </a:r>
            <a:r>
              <a:rPr lang="en-US" altLang="ko-KR" dirty="0"/>
              <a:t>-1</a:t>
            </a:r>
            <a:r>
              <a:rPr lang="ko-KR" altLang="en-US" dirty="0"/>
              <a:t>을 곱해준다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BC27C3DF-F2C6-4CDB-B71C-E3B4B9D9509B}"/>
              </a:ext>
            </a:extLst>
          </p:cNvPr>
          <p:cNvSpPr txBox="1">
            <a:spLocks/>
          </p:cNvSpPr>
          <p:nvPr/>
        </p:nvSpPr>
        <p:spPr>
          <a:xfrm>
            <a:off x="304522" y="57430"/>
            <a:ext cx="11433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b="1" dirty="0"/>
              <a:t>Java Script Real Time Display – </a:t>
            </a:r>
            <a:r>
              <a:rPr lang="en-US" altLang="ko-KR" sz="3500" b="1" dirty="0" err="1"/>
              <a:t>UltraSonic</a:t>
            </a:r>
            <a:r>
              <a:rPr lang="en-US" altLang="ko-KR" sz="3500" b="1" dirty="0"/>
              <a:t> Direction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429323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akaoTalk_20200923_174142065">
            <a:hlinkClick r:id="" action="ppaction://media"/>
            <a:extLst>
              <a:ext uri="{FF2B5EF4-FFF2-40B4-BE49-F238E27FC236}">
                <a16:creationId xmlns:a16="http://schemas.microsoft.com/office/drawing/2014/main" id="{B9AEB0A1-A498-4CFA-BC4F-F90DA2498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9874" y="1546309"/>
            <a:ext cx="4572000" cy="4572000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FBB11564-88CA-47A3-BA35-9CAD9BE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04" y="2207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Java Script Real Time Display - Simulation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3610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29939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Quadrant Determination Algorithm – </a:t>
            </a:r>
            <a:r>
              <a:rPr lang="en-US" altLang="ko-KR" sz="3500" b="1" dirty="0" err="1"/>
              <a:t>UltraSonic</a:t>
            </a:r>
            <a:r>
              <a:rPr lang="en-US" altLang="ko-KR" sz="3500" b="1" dirty="0"/>
              <a:t> Sensor </a:t>
            </a:r>
            <a:endParaRPr lang="ko-KR" altLang="en-US" sz="3500" b="1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5903F4A-280B-48E6-9BA1-49BE29AEE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3" y="1870781"/>
            <a:ext cx="6162792" cy="462209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B0C86-F6B6-4DC2-AC5E-82F03769AA3B}"/>
              </a:ext>
            </a:extLst>
          </p:cNvPr>
          <p:cNvSpPr txBox="1"/>
          <p:nvPr/>
        </p:nvSpPr>
        <p:spPr>
          <a:xfrm>
            <a:off x="6660151" y="1998133"/>
            <a:ext cx="5113866" cy="361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1 </a:t>
            </a:r>
            <a:r>
              <a:rPr lang="ko-KR" altLang="en-US" sz="2000" dirty="0" err="1"/>
              <a:t>사분면</a:t>
            </a:r>
            <a:r>
              <a:rPr lang="ko-KR" altLang="en-US" sz="2000" dirty="0"/>
              <a:t> </a:t>
            </a:r>
            <a:r>
              <a:rPr lang="en-US" altLang="ko-KR" sz="2000" dirty="0"/>
              <a:t>: x </a:t>
            </a:r>
            <a:r>
              <a:rPr lang="ko-KR" altLang="en-US" sz="2000" dirty="0"/>
              <a:t>양수</a:t>
            </a:r>
            <a:r>
              <a:rPr lang="en-US" altLang="ko-KR" sz="2000" dirty="0"/>
              <a:t>, y </a:t>
            </a:r>
            <a:r>
              <a:rPr lang="ko-KR" altLang="en-US" sz="2000" dirty="0"/>
              <a:t>양수</a:t>
            </a:r>
            <a:endParaRPr lang="en-US" altLang="ko-KR" sz="20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2 </a:t>
            </a:r>
            <a:r>
              <a:rPr lang="ko-KR" altLang="en-US" sz="2000" dirty="0" err="1"/>
              <a:t>사분면</a:t>
            </a:r>
            <a:r>
              <a:rPr lang="ko-KR" altLang="en-US" sz="2000" dirty="0"/>
              <a:t> </a:t>
            </a:r>
            <a:r>
              <a:rPr lang="en-US" altLang="ko-KR" sz="2000" dirty="0"/>
              <a:t>: x </a:t>
            </a:r>
            <a:r>
              <a:rPr lang="ko-KR" altLang="en-US" sz="2000" dirty="0"/>
              <a:t>음수</a:t>
            </a:r>
            <a:r>
              <a:rPr lang="en-US" altLang="ko-KR" sz="2000" dirty="0"/>
              <a:t>, y </a:t>
            </a:r>
            <a:r>
              <a:rPr lang="ko-KR" altLang="en-US" sz="2000" dirty="0"/>
              <a:t>양수</a:t>
            </a:r>
            <a:endParaRPr lang="en-US" altLang="ko-KR" sz="20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3 </a:t>
            </a:r>
            <a:r>
              <a:rPr lang="ko-KR" altLang="en-US" sz="2000" dirty="0" err="1"/>
              <a:t>사분면</a:t>
            </a:r>
            <a:r>
              <a:rPr lang="ko-KR" altLang="en-US" sz="2000" dirty="0"/>
              <a:t> </a:t>
            </a:r>
            <a:r>
              <a:rPr lang="en-US" altLang="ko-KR" sz="2000" dirty="0"/>
              <a:t>: x</a:t>
            </a:r>
            <a:r>
              <a:rPr lang="ko-KR" altLang="en-US" sz="2000" dirty="0"/>
              <a:t> 음수</a:t>
            </a:r>
            <a:r>
              <a:rPr lang="en-US" altLang="ko-KR" sz="2000" dirty="0"/>
              <a:t>, y </a:t>
            </a:r>
            <a:r>
              <a:rPr lang="ko-KR" altLang="en-US" sz="2000" dirty="0"/>
              <a:t>음수</a:t>
            </a:r>
            <a:endParaRPr lang="en-US" altLang="ko-KR" sz="20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4 </a:t>
            </a:r>
            <a:r>
              <a:rPr lang="ko-KR" altLang="en-US" sz="2000" dirty="0" err="1"/>
              <a:t>사분면</a:t>
            </a:r>
            <a:r>
              <a:rPr lang="ko-KR" altLang="en-US" sz="2000" dirty="0"/>
              <a:t> </a:t>
            </a:r>
            <a:r>
              <a:rPr lang="en-US" altLang="ko-KR" sz="2000" dirty="0"/>
              <a:t>: x </a:t>
            </a:r>
            <a:r>
              <a:rPr lang="ko-KR" altLang="en-US" sz="2000" dirty="0"/>
              <a:t>양수</a:t>
            </a:r>
            <a:r>
              <a:rPr lang="en-US" altLang="ko-KR" sz="2000" dirty="0"/>
              <a:t>, y </a:t>
            </a:r>
            <a:r>
              <a:rPr lang="ko-KR" altLang="en-US" sz="2000" dirty="0"/>
              <a:t>음수</a:t>
            </a:r>
          </a:p>
        </p:txBody>
      </p:sp>
    </p:spTree>
    <p:extLst>
      <p:ext uri="{BB962C8B-B14F-4D97-AF65-F5344CB8AC3E}">
        <p14:creationId xmlns:p14="http://schemas.microsoft.com/office/powerpoint/2010/main" val="3534247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50EF79-F8E6-46E8-9215-B4AD14D4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42" y="2164055"/>
            <a:ext cx="4323553" cy="283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DCDD8C-A514-4CC3-B585-1D54B266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1" y="1469663"/>
            <a:ext cx="4740042" cy="2302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E1354A-52B7-4180-A9A6-92AF03F5E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51" y="4411734"/>
            <a:ext cx="4740042" cy="159565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2E22FE-B9D0-48E8-995B-7ED20DEDEB86}"/>
              </a:ext>
            </a:extLst>
          </p:cNvPr>
          <p:cNvCxnSpPr/>
          <p:nvPr/>
        </p:nvCxnSpPr>
        <p:spPr>
          <a:xfrm>
            <a:off x="7180977" y="2684477"/>
            <a:ext cx="3555716" cy="0"/>
          </a:xfrm>
          <a:prstGeom prst="line">
            <a:avLst/>
          </a:prstGeom>
          <a:ln w="28575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DCB731B-0C95-48BA-B004-F890B3AFB011}"/>
              </a:ext>
            </a:extLst>
          </p:cNvPr>
          <p:cNvCxnSpPr/>
          <p:nvPr/>
        </p:nvCxnSpPr>
        <p:spPr>
          <a:xfrm>
            <a:off x="7180977" y="2845266"/>
            <a:ext cx="3555716" cy="0"/>
          </a:xfrm>
          <a:prstGeom prst="line">
            <a:avLst/>
          </a:prstGeom>
          <a:ln w="28575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CBF42EBE-B166-4E97-AB94-602612676CC8}"/>
              </a:ext>
            </a:extLst>
          </p:cNvPr>
          <p:cNvSpPr/>
          <p:nvPr/>
        </p:nvSpPr>
        <p:spPr>
          <a:xfrm>
            <a:off x="6128579" y="4882393"/>
            <a:ext cx="45719" cy="82212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712CE-86D5-42B3-A176-72FB5C3C3579}"/>
              </a:ext>
            </a:extLst>
          </p:cNvPr>
          <p:cNvSpPr txBox="1"/>
          <p:nvPr/>
        </p:nvSpPr>
        <p:spPr>
          <a:xfrm>
            <a:off x="3263318" y="5149170"/>
            <a:ext cx="29109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x, y</a:t>
            </a:r>
            <a:r>
              <a:rPr lang="ko-KR" altLang="en-US" sz="1500" dirty="0"/>
              <a:t>값에 따라서 </a:t>
            </a:r>
            <a:r>
              <a:rPr lang="en-US" altLang="ko-KR" sz="1500" dirty="0"/>
              <a:t>4</a:t>
            </a:r>
            <a:r>
              <a:rPr lang="ko-KR" altLang="en-US" sz="1500" dirty="0"/>
              <a:t>분면 판별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BBB62E8-BC17-494F-A639-2F56AC560A0D}"/>
              </a:ext>
            </a:extLst>
          </p:cNvPr>
          <p:cNvCxnSpPr/>
          <p:nvPr/>
        </p:nvCxnSpPr>
        <p:spPr>
          <a:xfrm flipV="1">
            <a:off x="2340529" y="1690688"/>
            <a:ext cx="3582099" cy="1513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2BB3517-895F-4181-9F46-6529A47163DD}"/>
              </a:ext>
            </a:extLst>
          </p:cNvPr>
          <p:cNvCxnSpPr/>
          <p:nvPr/>
        </p:nvCxnSpPr>
        <p:spPr>
          <a:xfrm flipH="1">
            <a:off x="6561621" y="2969703"/>
            <a:ext cx="720024" cy="176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C7C0FE45-DAE5-4C1B-A255-9DC6340DC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29939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Quadrant Determination Algorithm – </a:t>
            </a:r>
            <a:r>
              <a:rPr lang="en-US" altLang="ko-KR" sz="3500" b="1" dirty="0" err="1"/>
              <a:t>UltraSonic</a:t>
            </a:r>
            <a:r>
              <a:rPr lang="en-US" altLang="ko-KR" sz="3500" b="1" dirty="0"/>
              <a:t> Sensor 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627860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/>
              <a:t>Packet Based Information</a:t>
            </a:r>
            <a:endParaRPr lang="ko-KR" altLang="en-US" sz="3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D61EDD-15B8-4F22-9D20-A9DE40FD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2444874"/>
            <a:ext cx="6495875" cy="2871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0B0D-958A-4D73-84B6-63566DFBDF44}"/>
              </a:ext>
            </a:extLst>
          </p:cNvPr>
          <p:cNvSpPr txBox="1"/>
          <p:nvPr/>
        </p:nvSpPr>
        <p:spPr>
          <a:xfrm>
            <a:off x="6926512" y="1294155"/>
            <a:ext cx="5083728" cy="408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Packet Format : “Se%1dx%03dy%03de%1dx%03dy%03dE\n”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Ex) 1</a:t>
            </a:r>
            <a:r>
              <a:rPr lang="ko-KR" altLang="en-US" dirty="0" err="1"/>
              <a:t>사분면</a:t>
            </a:r>
            <a:r>
              <a:rPr lang="ko-KR" altLang="en-US" dirty="0"/>
              <a:t> </a:t>
            </a:r>
            <a:r>
              <a:rPr lang="en-US" altLang="ko-KR" dirty="0"/>
              <a:t>(60, 50), 3</a:t>
            </a:r>
            <a:r>
              <a:rPr lang="ko-KR" altLang="en-US" dirty="0" err="1"/>
              <a:t>사분면</a:t>
            </a:r>
            <a:r>
              <a:rPr lang="ko-KR" altLang="en-US" dirty="0"/>
              <a:t> </a:t>
            </a:r>
            <a:r>
              <a:rPr lang="en-US" altLang="ko-KR" dirty="0"/>
              <a:t>(-60, -50)</a:t>
            </a:r>
            <a:r>
              <a:rPr lang="ko-KR" altLang="en-US" dirty="0"/>
              <a:t>에 적이 있다 </a:t>
            </a:r>
            <a:endParaRPr lang="en-US" altLang="ko-KR" dirty="0"/>
          </a:p>
          <a:p>
            <a:pPr>
              <a:lnSpc>
                <a:spcPct val="300000"/>
              </a:lnSpc>
            </a:pPr>
            <a:r>
              <a:rPr lang="en-US" altLang="ko-KR" dirty="0"/>
              <a:t>-&gt; Se1x060y050e3x060y050E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A964C7-E035-416C-932F-40FA6E2A89A1}"/>
              </a:ext>
            </a:extLst>
          </p:cNvPr>
          <p:cNvCxnSpPr/>
          <p:nvPr/>
        </p:nvCxnSpPr>
        <p:spPr>
          <a:xfrm>
            <a:off x="2197916" y="4253218"/>
            <a:ext cx="30535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F5B942-1620-4F08-A873-34643EA7A3AC}"/>
              </a:ext>
            </a:extLst>
          </p:cNvPr>
          <p:cNvCxnSpPr/>
          <p:nvPr/>
        </p:nvCxnSpPr>
        <p:spPr>
          <a:xfrm flipH="1">
            <a:off x="1619075" y="4253218"/>
            <a:ext cx="671119" cy="119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5C124D1-FC55-4730-A75E-15C8DBAC9A39}"/>
              </a:ext>
            </a:extLst>
          </p:cNvPr>
          <p:cNvCxnSpPr/>
          <p:nvPr/>
        </p:nvCxnSpPr>
        <p:spPr>
          <a:xfrm flipV="1">
            <a:off x="5005433" y="2937559"/>
            <a:ext cx="489356" cy="12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12F82D-42FB-4C1D-94BC-6FB0853EB0AD}"/>
              </a:ext>
            </a:extLst>
          </p:cNvPr>
          <p:cNvCxnSpPr/>
          <p:nvPr/>
        </p:nvCxnSpPr>
        <p:spPr>
          <a:xfrm flipH="1" flipV="1">
            <a:off x="2348917" y="2063692"/>
            <a:ext cx="159391" cy="205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9728B40-6868-432A-8668-3052B89EC122}"/>
              </a:ext>
            </a:extLst>
          </p:cNvPr>
          <p:cNvCxnSpPr>
            <a:cxnSpLocks/>
          </p:cNvCxnSpPr>
          <p:nvPr/>
        </p:nvCxnSpPr>
        <p:spPr>
          <a:xfrm>
            <a:off x="2961314" y="4185189"/>
            <a:ext cx="145410" cy="162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96BBBE-ECC5-46B1-8785-52841F74A5B2}"/>
              </a:ext>
            </a:extLst>
          </p:cNvPr>
          <p:cNvCxnSpPr>
            <a:cxnSpLocks/>
          </p:cNvCxnSpPr>
          <p:nvPr/>
        </p:nvCxnSpPr>
        <p:spPr>
          <a:xfrm flipV="1">
            <a:off x="3414319" y="2644421"/>
            <a:ext cx="352337" cy="154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6C5446-E606-4A1D-BC5C-04F623E7CA20}"/>
              </a:ext>
            </a:extLst>
          </p:cNvPr>
          <p:cNvCxnSpPr/>
          <p:nvPr/>
        </p:nvCxnSpPr>
        <p:spPr>
          <a:xfrm>
            <a:off x="3857535" y="4253218"/>
            <a:ext cx="789966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D20F805-692A-4CEF-8ED4-ADB2B989F98A}"/>
              </a:ext>
            </a:extLst>
          </p:cNvPr>
          <p:cNvCxnSpPr/>
          <p:nvPr/>
        </p:nvCxnSpPr>
        <p:spPr>
          <a:xfrm flipV="1">
            <a:off x="4170726" y="2308814"/>
            <a:ext cx="384496" cy="187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F1D5C27-52FC-4497-AC80-67E9493A3BFD}"/>
              </a:ext>
            </a:extLst>
          </p:cNvPr>
          <p:cNvCxnSpPr>
            <a:cxnSpLocks/>
          </p:cNvCxnSpPr>
          <p:nvPr/>
        </p:nvCxnSpPr>
        <p:spPr>
          <a:xfrm>
            <a:off x="4553824" y="4253217"/>
            <a:ext cx="1183538" cy="137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604153-6137-46F3-A4C7-FC370C3C8C50}"/>
              </a:ext>
            </a:extLst>
          </p:cNvPr>
          <p:cNvSpPr txBox="1"/>
          <p:nvPr/>
        </p:nvSpPr>
        <p:spPr>
          <a:xfrm>
            <a:off x="947955" y="5587068"/>
            <a:ext cx="156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675008-16E0-4B30-ADF6-4934C2B79E37}"/>
              </a:ext>
            </a:extLst>
          </p:cNvPr>
          <p:cNvSpPr txBox="1"/>
          <p:nvPr/>
        </p:nvSpPr>
        <p:spPr>
          <a:xfrm>
            <a:off x="5472593" y="2459755"/>
            <a:ext cx="156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DBE6E7-320E-4794-AD22-FEB10337022C}"/>
              </a:ext>
            </a:extLst>
          </p:cNvPr>
          <p:cNvSpPr txBox="1"/>
          <p:nvPr/>
        </p:nvSpPr>
        <p:spPr>
          <a:xfrm>
            <a:off x="1853966" y="1668472"/>
            <a:ext cx="16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or 2 </a:t>
            </a:r>
            <a:r>
              <a:rPr lang="ko-KR" altLang="en-US" dirty="0" err="1"/>
              <a:t>사분면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51FFF8-F0CE-47CF-B697-C2617F778C15}"/>
              </a:ext>
            </a:extLst>
          </p:cNvPr>
          <p:cNvSpPr txBox="1"/>
          <p:nvPr/>
        </p:nvSpPr>
        <p:spPr>
          <a:xfrm>
            <a:off x="3857535" y="6045246"/>
            <a:ext cx="16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or 4 </a:t>
            </a:r>
            <a:r>
              <a:rPr lang="ko-KR" altLang="en-US" dirty="0" err="1"/>
              <a:t>사분면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D51523-EDC4-4E65-B6D4-3352CA5C3A9B}"/>
              </a:ext>
            </a:extLst>
          </p:cNvPr>
          <p:cNvSpPr txBox="1"/>
          <p:nvPr/>
        </p:nvSpPr>
        <p:spPr>
          <a:xfrm>
            <a:off x="2767674" y="5832827"/>
            <a:ext cx="16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x</a:t>
            </a:r>
            <a:r>
              <a:rPr lang="ko-KR" altLang="en-US" dirty="0"/>
              <a:t>좌표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80FFFC-071C-43A2-92B2-A88D590B96D8}"/>
              </a:ext>
            </a:extLst>
          </p:cNvPr>
          <p:cNvSpPr txBox="1"/>
          <p:nvPr/>
        </p:nvSpPr>
        <p:spPr>
          <a:xfrm>
            <a:off x="4218613" y="1925975"/>
            <a:ext cx="16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좌표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2EBFDE-34A9-4A40-BCFF-BA6B05C84AA6}"/>
              </a:ext>
            </a:extLst>
          </p:cNvPr>
          <p:cNvSpPr txBox="1"/>
          <p:nvPr/>
        </p:nvSpPr>
        <p:spPr>
          <a:xfrm>
            <a:off x="3532814" y="2246701"/>
            <a:ext cx="16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r>
              <a:rPr lang="ko-KR" altLang="en-US" dirty="0"/>
              <a:t>좌표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80793B-6B95-4B6E-8724-9039F369B649}"/>
              </a:ext>
            </a:extLst>
          </p:cNvPr>
          <p:cNvSpPr txBox="1"/>
          <p:nvPr/>
        </p:nvSpPr>
        <p:spPr>
          <a:xfrm>
            <a:off x="5560499" y="5626546"/>
            <a:ext cx="16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r>
              <a:rPr lang="ko-KR" altLang="en-US" dirty="0"/>
              <a:t>좌표</a:t>
            </a:r>
          </a:p>
        </p:txBody>
      </p:sp>
    </p:spTree>
    <p:extLst>
      <p:ext uri="{BB962C8B-B14F-4D97-AF65-F5344CB8AC3E}">
        <p14:creationId xmlns:p14="http://schemas.microsoft.com/office/powerpoint/2010/main" val="2680697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D66D03-FC8E-4014-90AB-2DA61D93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851"/>
            <a:ext cx="3092392" cy="4691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3DDC1-A062-4E26-AC1B-DBD7BBDCA737}"/>
              </a:ext>
            </a:extLst>
          </p:cNvPr>
          <p:cNvSpPr txBox="1"/>
          <p:nvPr/>
        </p:nvSpPr>
        <p:spPr>
          <a:xfrm>
            <a:off x="4295163" y="1484851"/>
            <a:ext cx="6635692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패킷 모형 </a:t>
            </a:r>
            <a:r>
              <a:rPr lang="en-US" altLang="ko-KR" dirty="0"/>
              <a:t>: </a:t>
            </a:r>
            <a:r>
              <a:rPr lang="en-US" altLang="ko-KR" dirty="0" err="1"/>
              <a:t>Se_x___y___e_x___y___E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패킷 모형이 일치하지 않는다면 전부 </a:t>
            </a:r>
            <a:r>
              <a:rPr lang="en-US" altLang="ko-KR" dirty="0"/>
              <a:t>-1</a:t>
            </a:r>
            <a:r>
              <a:rPr lang="ko-KR" altLang="en-US" dirty="0"/>
              <a:t>로 반환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정상적인 패킷이라면 </a:t>
            </a:r>
            <a:r>
              <a:rPr lang="en-US" altLang="ko-KR" dirty="0"/>
              <a:t>0 </a:t>
            </a:r>
            <a:r>
              <a:rPr lang="ko-KR" altLang="en-US" dirty="0"/>
              <a:t>반환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정보가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ko-KR" altLang="en-US" dirty="0" err="1"/>
              <a:t>파싱한다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파싱하면</a:t>
            </a:r>
            <a:r>
              <a:rPr lang="ko-KR" altLang="en-US" dirty="0"/>
              <a:t> </a:t>
            </a:r>
            <a:r>
              <a:rPr lang="en-US" altLang="ko-KR" dirty="0"/>
              <a:t>x, y, </a:t>
            </a:r>
            <a:r>
              <a:rPr lang="ko-KR" altLang="en-US" dirty="0" err="1"/>
              <a:t>사분면</a:t>
            </a:r>
            <a:r>
              <a:rPr lang="ko-KR" altLang="en-US" dirty="0"/>
              <a:t> 정보를 저장하는 구조체에 저장한다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5C816E-8C25-46A1-850E-CA38AEEB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63" y="4344704"/>
            <a:ext cx="5485569" cy="161515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AC628C-5035-40BD-BFEE-61091B40FB35}"/>
              </a:ext>
            </a:extLst>
          </p:cNvPr>
          <p:cNvCxnSpPr/>
          <p:nvPr/>
        </p:nvCxnSpPr>
        <p:spPr>
          <a:xfrm>
            <a:off x="1216404" y="5754848"/>
            <a:ext cx="12583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E6972D9-5F29-4489-A9B3-F6E35D7B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Packet Based Information – Data Parsing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440347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/>
              <a:t>Move Motor – Range Determination</a:t>
            </a:r>
            <a:endParaRPr lang="ko-KR" altLang="en-US" sz="3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A24B07-5F22-4945-83D0-D659806A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6" y="1786954"/>
            <a:ext cx="5491085" cy="39384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8BAF61-78F8-4A4B-AC44-CEFDADD1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228" y="1786954"/>
            <a:ext cx="6668330" cy="171772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241D66-1DFF-4A91-81D6-110FC264A3DE}"/>
              </a:ext>
            </a:extLst>
          </p:cNvPr>
          <p:cNvCxnSpPr/>
          <p:nvPr/>
        </p:nvCxnSpPr>
        <p:spPr>
          <a:xfrm>
            <a:off x="1694576" y="4915949"/>
            <a:ext cx="6459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CC108D-1229-46A7-8685-463A632318D7}"/>
              </a:ext>
            </a:extLst>
          </p:cNvPr>
          <p:cNvCxnSpPr/>
          <p:nvPr/>
        </p:nvCxnSpPr>
        <p:spPr>
          <a:xfrm flipV="1">
            <a:off x="2197916" y="2550254"/>
            <a:ext cx="3397541" cy="225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706221-D04F-4F1F-AA21-7D98CCB0A72E}"/>
              </a:ext>
            </a:extLst>
          </p:cNvPr>
          <p:cNvSpPr txBox="1"/>
          <p:nvPr/>
        </p:nvSpPr>
        <p:spPr>
          <a:xfrm>
            <a:off x="5083270" y="3768855"/>
            <a:ext cx="651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적이 범위 안에 있다면 </a:t>
            </a:r>
            <a:r>
              <a:rPr lang="ko-KR" altLang="en-US" dirty="0" err="1"/>
              <a:t>서보</a:t>
            </a:r>
            <a:r>
              <a:rPr lang="ko-KR" altLang="en-US" dirty="0"/>
              <a:t> 모터를 선정하여 움직인다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패킷에서 적이 없는 사분면은 </a:t>
            </a:r>
            <a:r>
              <a:rPr lang="en-US" altLang="ko-KR" dirty="0"/>
              <a:t>x, y </a:t>
            </a:r>
            <a:r>
              <a:rPr lang="ko-KR" altLang="en-US" dirty="0"/>
              <a:t>좌표를 </a:t>
            </a:r>
            <a:r>
              <a:rPr lang="en-US" altLang="ko-KR" dirty="0"/>
              <a:t>900</a:t>
            </a:r>
            <a:r>
              <a:rPr lang="ko-KR" altLang="en-US" dirty="0"/>
              <a:t>으로 설정하였기 때문에 좌표가 </a:t>
            </a:r>
            <a:r>
              <a:rPr lang="en-US" altLang="ko-KR" dirty="0"/>
              <a:t>900 </a:t>
            </a:r>
            <a:r>
              <a:rPr lang="ko-KR" altLang="en-US" dirty="0"/>
              <a:t>이상이면 적이 없다고 판별한다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651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15" y="2775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Move Motor – Theta Calculation</a:t>
            </a:r>
            <a:endParaRPr lang="ko-KR" altLang="en-US" sz="3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A24B07-5F22-4945-83D0-D659806A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6" y="1786954"/>
            <a:ext cx="5491085" cy="39384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B477CC-6829-4E08-9DCD-0C1739FD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490" y="1690688"/>
            <a:ext cx="6059211" cy="456105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A52AA5-EB77-4C0B-8356-F43BA7B177E2}"/>
              </a:ext>
            </a:extLst>
          </p:cNvPr>
          <p:cNvCxnSpPr/>
          <p:nvPr/>
        </p:nvCxnSpPr>
        <p:spPr>
          <a:xfrm>
            <a:off x="2491530" y="4907560"/>
            <a:ext cx="623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F4D91B1-0294-46F8-ABED-BA6D5519661B}"/>
              </a:ext>
            </a:extLst>
          </p:cNvPr>
          <p:cNvCxnSpPr/>
          <p:nvPr/>
        </p:nvCxnSpPr>
        <p:spPr>
          <a:xfrm flipV="1">
            <a:off x="3114658" y="1979802"/>
            <a:ext cx="1188894" cy="29277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6A83B3-26CC-451A-80FF-ED68B4FC11C7}"/>
              </a:ext>
            </a:extLst>
          </p:cNvPr>
          <p:cNvCxnSpPr/>
          <p:nvPr/>
        </p:nvCxnSpPr>
        <p:spPr>
          <a:xfrm flipV="1">
            <a:off x="5117284" y="1434517"/>
            <a:ext cx="251670" cy="46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EB8169-7D3B-4E92-AB8C-62FD0891801E}"/>
              </a:ext>
            </a:extLst>
          </p:cNvPr>
          <p:cNvSpPr txBox="1"/>
          <p:nvPr/>
        </p:nvSpPr>
        <p:spPr>
          <a:xfrm>
            <a:off x="4526280" y="1205775"/>
            <a:ext cx="2994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몇 번째 적인지 나타내는 </a:t>
            </a:r>
            <a:r>
              <a:rPr lang="ko-KR" altLang="en-US" sz="1500" dirty="0" err="1"/>
              <a:t>인자값</a:t>
            </a:r>
            <a:endParaRPr lang="ko-KR" altLang="en-US" sz="1500" dirty="0"/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E73D618A-DAA7-4E72-BD66-60A0E511DC7F}"/>
              </a:ext>
            </a:extLst>
          </p:cNvPr>
          <p:cNvSpPr/>
          <p:nvPr/>
        </p:nvSpPr>
        <p:spPr>
          <a:xfrm>
            <a:off x="9764785" y="2499919"/>
            <a:ext cx="436228" cy="30368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3A880E-E1DB-4172-A085-909D11A29564}"/>
              </a:ext>
            </a:extLst>
          </p:cNvPr>
          <p:cNvSpPr txBox="1"/>
          <p:nvPr/>
        </p:nvSpPr>
        <p:spPr>
          <a:xfrm>
            <a:off x="10287699" y="3756170"/>
            <a:ext cx="15351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사분면에 </a:t>
            </a:r>
            <a:r>
              <a:rPr lang="ko-KR" altLang="en-US" sz="1500"/>
              <a:t>따른 각도계산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5E57C7-572A-4D82-9F2F-8204041AD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475" y="1597245"/>
            <a:ext cx="5410200" cy="72390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8119B7-831A-4A03-AA41-0FB0A3D78B22}"/>
              </a:ext>
            </a:extLst>
          </p:cNvPr>
          <p:cNvCxnSpPr/>
          <p:nvPr/>
        </p:nvCxnSpPr>
        <p:spPr>
          <a:xfrm flipV="1">
            <a:off x="7214532" y="1904301"/>
            <a:ext cx="243281" cy="74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AC1AF02-3317-4CF4-B12D-2257479DC6AB}"/>
              </a:ext>
            </a:extLst>
          </p:cNvPr>
          <p:cNvCxnSpPr/>
          <p:nvPr/>
        </p:nvCxnSpPr>
        <p:spPr>
          <a:xfrm flipV="1">
            <a:off x="7541703" y="2156072"/>
            <a:ext cx="86108" cy="127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14A234-E55B-4E4A-90A9-7F4321F25A04}"/>
              </a:ext>
            </a:extLst>
          </p:cNvPr>
          <p:cNvSpPr txBox="1"/>
          <p:nvPr/>
        </p:nvSpPr>
        <p:spPr>
          <a:xfrm>
            <a:off x="7711701" y="2172712"/>
            <a:ext cx="26990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/>
              <a:t>센서부터 레이저 까지의 거리</a:t>
            </a:r>
          </a:p>
        </p:txBody>
      </p:sp>
    </p:spTree>
    <p:extLst>
      <p:ext uri="{BB962C8B-B14F-4D97-AF65-F5344CB8AC3E}">
        <p14:creationId xmlns:p14="http://schemas.microsoft.com/office/powerpoint/2010/main" val="3704013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/>
              <a:t>Move Motor – Theta Calculation</a:t>
            </a:r>
            <a:endParaRPr lang="ko-KR" altLang="en-US" sz="3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EBF58F-14F8-4AA5-B2FB-77F1DBA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979" y="1016685"/>
            <a:ext cx="4044018" cy="5392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B664B-07AD-4D60-B41C-989D93EE099E}"/>
              </a:ext>
            </a:extLst>
          </p:cNvPr>
          <p:cNvSpPr txBox="1"/>
          <p:nvPr/>
        </p:nvSpPr>
        <p:spPr>
          <a:xfrm>
            <a:off x="5649287" y="1795244"/>
            <a:ext cx="5838738" cy="408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초음파 센서로부터 레이저까지의 거리를 </a:t>
            </a:r>
            <a:r>
              <a:rPr lang="ko-KR" altLang="en-US" dirty="0" err="1"/>
              <a:t>빼주고</a:t>
            </a:r>
            <a:r>
              <a:rPr lang="ko-KR" altLang="en-US" dirty="0"/>
              <a:t> </a:t>
            </a:r>
            <a:r>
              <a:rPr lang="en-US" altLang="ko-KR" dirty="0" err="1"/>
              <a:t>atan</a:t>
            </a:r>
            <a:r>
              <a:rPr lang="en-US" altLang="ko-KR" dirty="0"/>
              <a:t> </a:t>
            </a:r>
            <a:r>
              <a:rPr lang="ko-KR" altLang="en-US" dirty="0"/>
              <a:t>연산을 통해 각도를 알아낼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Atan</a:t>
            </a:r>
            <a:r>
              <a:rPr lang="ko-KR" altLang="en-US" dirty="0"/>
              <a:t>값은 라디안 값이기 때문에 각도로 수정해준다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레이저 당 </a:t>
            </a:r>
            <a:r>
              <a:rPr lang="en-US" altLang="ko-KR" dirty="0"/>
              <a:t>0</a:t>
            </a:r>
            <a:r>
              <a:rPr lang="ko-KR" altLang="en-US" dirty="0"/>
              <a:t>도의 기준이 다름에 유의한다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14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9DA1-2989-48EF-8158-2DBCD3A5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/>
              <a:t>Description</a:t>
            </a:r>
            <a:endParaRPr lang="ko-KR" altLang="en-US" sz="35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CA3ACBF-E281-47ED-884B-E25095921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0" y="1690688"/>
            <a:ext cx="5892200" cy="36286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49EF8-3FFD-4C26-B52E-44B17B0EBAF0}"/>
              </a:ext>
            </a:extLst>
          </p:cNvPr>
          <p:cNvSpPr txBox="1"/>
          <p:nvPr/>
        </p:nvSpPr>
        <p:spPr>
          <a:xfrm>
            <a:off x="6197599" y="1027906"/>
            <a:ext cx="5892199" cy="545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NODEMCU(TX) : </a:t>
            </a:r>
            <a:r>
              <a:rPr lang="ko-KR" altLang="en-US" sz="2000" dirty="0"/>
              <a:t>초음파 센서 </a:t>
            </a:r>
            <a:r>
              <a:rPr lang="en-US" altLang="ko-KR" sz="2000" dirty="0"/>
              <a:t>2</a:t>
            </a:r>
            <a:r>
              <a:rPr lang="ko-KR" altLang="en-US" sz="2000" dirty="0"/>
              <a:t>개와 </a:t>
            </a:r>
            <a:r>
              <a:rPr lang="en-US" altLang="ko-KR" sz="2000" dirty="0"/>
              <a:t>180</a:t>
            </a:r>
            <a:r>
              <a:rPr lang="ko-KR" altLang="en-US" sz="2000" dirty="0"/>
              <a:t>도 회전 </a:t>
            </a:r>
            <a:r>
              <a:rPr lang="ko-KR" altLang="en-US" sz="2000" dirty="0" err="1"/>
              <a:t>서보</a:t>
            </a:r>
            <a:r>
              <a:rPr lang="ko-KR" altLang="en-US" sz="2000" dirty="0"/>
              <a:t> 모터를 통한 </a:t>
            </a:r>
            <a:r>
              <a:rPr lang="en-US" altLang="ko-KR" sz="2000" dirty="0"/>
              <a:t>4 </a:t>
            </a:r>
            <a:r>
              <a:rPr lang="ko-KR" altLang="en-US" sz="2000" dirty="0" err="1"/>
              <a:t>사분면</a:t>
            </a:r>
            <a:r>
              <a:rPr lang="ko-KR" altLang="en-US" sz="2000" dirty="0"/>
              <a:t> 탐지</a:t>
            </a:r>
            <a:r>
              <a:rPr lang="en-US" altLang="ko-KR" sz="2000" dirty="0"/>
              <a:t>, </a:t>
            </a:r>
            <a:r>
              <a:rPr lang="ko-KR" altLang="en-US" sz="2000" dirty="0"/>
              <a:t>웹으로 데이터 전송</a:t>
            </a:r>
            <a:endParaRPr lang="en-US" altLang="ko-KR" sz="20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ATMEGA128A(RX) : </a:t>
            </a:r>
            <a:r>
              <a:rPr lang="ko-KR" altLang="en-US" sz="2000" dirty="0"/>
              <a:t>데이터 수신 및 적의 </a:t>
            </a:r>
            <a:r>
              <a:rPr lang="en-US" altLang="ko-KR" sz="2000" dirty="0"/>
              <a:t>2</a:t>
            </a:r>
            <a:r>
              <a:rPr lang="ko-KR" altLang="en-US" sz="2000" dirty="0"/>
              <a:t>차원 좌표와 사분면에 따른 적절한 모터 선정 및 각도 조정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53859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/>
              <a:t>Move Motor – Motor Selection and Move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30EF7C-950D-47CF-A916-B977AC8A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888" y="1867118"/>
            <a:ext cx="5732345" cy="38483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BABD3C-0C34-44D7-A0DC-FEE473FD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7" y="1329961"/>
            <a:ext cx="4719287" cy="355243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18A28CA-0253-4416-9E5C-24E88D30C463}"/>
              </a:ext>
            </a:extLst>
          </p:cNvPr>
          <p:cNvCxnSpPr/>
          <p:nvPr/>
        </p:nvCxnSpPr>
        <p:spPr>
          <a:xfrm>
            <a:off x="343949" y="4639112"/>
            <a:ext cx="3942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EA9C52-B0BA-4CCE-A67C-5E3BF77DF912}"/>
              </a:ext>
            </a:extLst>
          </p:cNvPr>
          <p:cNvCxnSpPr/>
          <p:nvPr/>
        </p:nvCxnSpPr>
        <p:spPr>
          <a:xfrm>
            <a:off x="353736" y="4774734"/>
            <a:ext cx="3942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EAE711-3447-4978-B477-2CF3AEE74C8D}"/>
              </a:ext>
            </a:extLst>
          </p:cNvPr>
          <p:cNvCxnSpPr/>
          <p:nvPr/>
        </p:nvCxnSpPr>
        <p:spPr>
          <a:xfrm flipV="1">
            <a:off x="1996580" y="2172749"/>
            <a:ext cx="3523376" cy="2466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1FBC89-6E92-4214-B4D9-3E6024ED7963}"/>
              </a:ext>
            </a:extLst>
          </p:cNvPr>
          <p:cNvSpPr txBox="1"/>
          <p:nvPr/>
        </p:nvSpPr>
        <p:spPr>
          <a:xfrm>
            <a:off x="939567" y="5268286"/>
            <a:ext cx="414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각도를 </a:t>
            </a:r>
            <a:r>
              <a:rPr lang="en-US" altLang="ko-KR" dirty="0"/>
              <a:t>ATmega128</a:t>
            </a:r>
            <a:r>
              <a:rPr lang="ko-KR" altLang="en-US" dirty="0"/>
              <a:t>에 맞는 </a:t>
            </a:r>
            <a:r>
              <a:rPr lang="en-US" altLang="ko-KR" dirty="0"/>
              <a:t>PWM</a:t>
            </a:r>
            <a:r>
              <a:rPr lang="ko-KR" altLang="en-US" dirty="0"/>
              <a:t>값으로 변환하여 모터 제어</a:t>
            </a:r>
            <a:endParaRPr lang="en-US" altLang="ko-KR" dirty="0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1673D801-12F1-41E4-AB3C-9D4945EF60B4}"/>
              </a:ext>
            </a:extLst>
          </p:cNvPr>
          <p:cNvSpPr/>
          <p:nvPr/>
        </p:nvSpPr>
        <p:spPr>
          <a:xfrm>
            <a:off x="7222921" y="2793534"/>
            <a:ext cx="436228" cy="25586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4C9AE-5D4D-443D-84B4-8E4E9CF92093}"/>
              </a:ext>
            </a:extLst>
          </p:cNvPr>
          <p:cNvSpPr txBox="1"/>
          <p:nvPr/>
        </p:nvSpPr>
        <p:spPr>
          <a:xfrm>
            <a:off x="7659149" y="2612643"/>
            <a:ext cx="3844276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 </a:t>
            </a:r>
            <a:r>
              <a:rPr lang="ko-KR" altLang="en-US" dirty="0" err="1"/>
              <a:t>사분면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북쪽과 북쪽 </a:t>
            </a:r>
            <a:r>
              <a:rPr lang="ko-KR" altLang="en-US" dirty="0" err="1"/>
              <a:t>서보모터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 </a:t>
            </a:r>
            <a:r>
              <a:rPr lang="ko-KR" altLang="en-US" dirty="0" err="1"/>
              <a:t>사분면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서쪽과 북쪽 </a:t>
            </a:r>
            <a:r>
              <a:rPr lang="ko-KR" altLang="en-US" dirty="0" err="1"/>
              <a:t>서보모터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3 </a:t>
            </a:r>
            <a:r>
              <a:rPr lang="ko-KR" altLang="en-US" dirty="0" err="1"/>
              <a:t>사분면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남쪽과 서쪽 </a:t>
            </a:r>
            <a:r>
              <a:rPr lang="ko-KR" altLang="en-US" dirty="0" err="1"/>
              <a:t>서보모터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 </a:t>
            </a:r>
            <a:r>
              <a:rPr lang="ko-KR" altLang="en-US" dirty="0" err="1"/>
              <a:t>사분면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동쪽과 </a:t>
            </a:r>
            <a:r>
              <a:rPr lang="ko-KR" altLang="en-US" dirty="0" err="1"/>
              <a:t>남족</a:t>
            </a:r>
            <a:r>
              <a:rPr lang="ko-KR" altLang="en-US" dirty="0"/>
              <a:t> </a:t>
            </a:r>
            <a:r>
              <a:rPr lang="ko-KR" altLang="en-US" dirty="0" err="1"/>
              <a:t>서보모터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02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3AE7AB-DC1E-470A-A5E5-4DFBEDE6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1918987"/>
            <a:ext cx="6850775" cy="43077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Move Motor – Angle to PWM</a:t>
            </a:r>
            <a:endParaRPr lang="ko-KR" altLang="en-US" sz="3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38E871-DB64-4527-8CD1-1B461BB47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402" y="1348181"/>
            <a:ext cx="2857500" cy="2819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4A27BE-F041-4F93-ACD9-FA6EB48FF36D}"/>
              </a:ext>
            </a:extLst>
          </p:cNvPr>
          <p:cNvSpPr txBox="1"/>
          <p:nvPr/>
        </p:nvSpPr>
        <p:spPr>
          <a:xfrm>
            <a:off x="8056402" y="4379053"/>
            <a:ext cx="3109345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0, 90, 180</a:t>
            </a:r>
            <a:r>
              <a:rPr lang="ko-KR" altLang="en-US" dirty="0"/>
              <a:t>을 위치시키는 </a:t>
            </a:r>
            <a:r>
              <a:rPr lang="en-US" altLang="ko-KR" dirty="0"/>
              <a:t>PWM</a:t>
            </a:r>
            <a:r>
              <a:rPr lang="ko-KR" altLang="en-US" dirty="0"/>
              <a:t> 측정값을 각 모터마다 정의하여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660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1341316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Move Motor – Necessity to Measure Accurate PWM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A71423-4A01-4745-8947-BD999984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6" y="1640543"/>
            <a:ext cx="3649211" cy="36492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9F9063-493B-4A9D-982F-72ED2A89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10" y="1604394"/>
            <a:ext cx="3649211" cy="364921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0CD14F3-53D6-4319-B8B4-F5AFA38A70BF}"/>
              </a:ext>
            </a:extLst>
          </p:cNvPr>
          <p:cNvCxnSpPr/>
          <p:nvPr/>
        </p:nvCxnSpPr>
        <p:spPr>
          <a:xfrm>
            <a:off x="6669247" y="4588778"/>
            <a:ext cx="1748405" cy="15939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8089BD-88F4-46FF-9C25-35F4F9379DAA}"/>
              </a:ext>
            </a:extLst>
          </p:cNvPr>
          <p:cNvCxnSpPr/>
          <p:nvPr/>
        </p:nvCxnSpPr>
        <p:spPr>
          <a:xfrm>
            <a:off x="2825343" y="4103615"/>
            <a:ext cx="1748405" cy="15939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6F3E43-3664-47FF-A43D-FBF3AB91451F}"/>
              </a:ext>
            </a:extLst>
          </p:cNvPr>
          <p:cNvSpPr txBox="1"/>
          <p:nvPr/>
        </p:nvSpPr>
        <p:spPr>
          <a:xfrm>
            <a:off x="1199625" y="5496079"/>
            <a:ext cx="300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도 에서의 </a:t>
            </a:r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4BEE1A-5900-4D2D-89BD-64E8321285F6}"/>
              </a:ext>
            </a:extLst>
          </p:cNvPr>
          <p:cNvSpPr txBox="1"/>
          <p:nvPr/>
        </p:nvSpPr>
        <p:spPr>
          <a:xfrm>
            <a:off x="5133362" y="5496079"/>
            <a:ext cx="300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180</a:t>
            </a:r>
            <a:r>
              <a:rPr lang="ko-KR" altLang="en-US" dirty="0"/>
              <a:t>도 에서의 </a:t>
            </a:r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5D0B1-CDC4-49C2-B1AF-506A3D8C6F9D}"/>
              </a:ext>
            </a:extLst>
          </p:cNvPr>
          <p:cNvSpPr txBox="1"/>
          <p:nvPr/>
        </p:nvSpPr>
        <p:spPr>
          <a:xfrm>
            <a:off x="8136621" y="1318913"/>
            <a:ext cx="3792524" cy="481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Arduino</a:t>
            </a:r>
            <a:r>
              <a:rPr lang="ko-KR" altLang="en-US" dirty="0"/>
              <a:t>에서 측정해본 결과 </a:t>
            </a:r>
            <a:r>
              <a:rPr lang="en-US" altLang="ko-KR" dirty="0"/>
              <a:t>0</a:t>
            </a:r>
            <a:r>
              <a:rPr lang="ko-KR" altLang="en-US" dirty="0"/>
              <a:t>도로 설정 했을 때 위치가 많이 어긋나는 현상을 발견했다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Oscilloscope</a:t>
            </a:r>
            <a:r>
              <a:rPr lang="ko-KR" altLang="en-US" dirty="0"/>
              <a:t>를 통해 </a:t>
            </a:r>
            <a:r>
              <a:rPr lang="en-US" altLang="ko-KR" dirty="0"/>
              <a:t>PWM</a:t>
            </a:r>
            <a:r>
              <a:rPr lang="ko-KR" altLang="en-US" dirty="0"/>
              <a:t>을 측정 한 후</a:t>
            </a:r>
            <a:r>
              <a:rPr lang="en-US" altLang="ko-KR" dirty="0"/>
              <a:t>, Function Generator</a:t>
            </a:r>
            <a:r>
              <a:rPr lang="ko-KR" altLang="en-US" dirty="0"/>
              <a:t>로 직접 </a:t>
            </a:r>
            <a:r>
              <a:rPr lang="en-US" altLang="ko-KR" dirty="0"/>
              <a:t>PWM</a:t>
            </a:r>
            <a:r>
              <a:rPr lang="ko-KR" altLang="en-US" dirty="0"/>
              <a:t>신호로 </a:t>
            </a:r>
            <a:r>
              <a:rPr lang="en-US" altLang="ko-KR" dirty="0"/>
              <a:t>0</a:t>
            </a:r>
            <a:r>
              <a:rPr lang="ko-KR" altLang="en-US" dirty="0"/>
              <a:t>도를 맞출 때와의 차이를 보기로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9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41" y="365125"/>
            <a:ext cx="11276822" cy="1325563"/>
          </a:xfrm>
        </p:spPr>
        <p:txBody>
          <a:bodyPr>
            <a:normAutofit/>
          </a:bodyPr>
          <a:lstStyle/>
          <a:p>
            <a:r>
              <a:rPr lang="en-US" altLang="ko-KR" sz="3500" b="1" dirty="0"/>
              <a:t>Move Motor – Necessity to Measure Accurate PWM</a:t>
            </a:r>
            <a:endParaRPr lang="ko-KR" altLang="en-US" sz="3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F3E43-3664-47FF-A43D-FBF3AB91451F}"/>
              </a:ext>
            </a:extLst>
          </p:cNvPr>
          <p:cNvSpPr txBox="1"/>
          <p:nvPr/>
        </p:nvSpPr>
        <p:spPr>
          <a:xfrm>
            <a:off x="680816" y="4911429"/>
            <a:ext cx="264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도 에서의 </a:t>
            </a:r>
            <a:r>
              <a:rPr lang="en-US" altLang="ko-KR" dirty="0"/>
              <a:t>PWM</a:t>
            </a:r>
          </a:p>
          <a:p>
            <a:r>
              <a:rPr lang="en-US" altLang="ko-KR" dirty="0"/>
              <a:t>(Duty rate : 1.6%)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FF258C-B7DE-481F-9FB4-EEFD4DD5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73" y="1601207"/>
            <a:ext cx="3214291" cy="32142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142A89-54C0-43B5-B86F-02258D0B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582" y="1601207"/>
            <a:ext cx="3214291" cy="3214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79571D-AA9C-4582-8E90-7AC8A05A0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32" y="1601207"/>
            <a:ext cx="3214291" cy="3214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B0016-7F76-4A3D-8126-B1FFDD852F0F}"/>
              </a:ext>
            </a:extLst>
          </p:cNvPr>
          <p:cNvSpPr txBox="1"/>
          <p:nvPr/>
        </p:nvSpPr>
        <p:spPr>
          <a:xfrm>
            <a:off x="4651257" y="4906199"/>
            <a:ext cx="264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90</a:t>
            </a:r>
            <a:r>
              <a:rPr lang="ko-KR" altLang="en-US" dirty="0"/>
              <a:t>도 에서의 </a:t>
            </a:r>
            <a:r>
              <a:rPr lang="en-US" altLang="ko-KR" dirty="0"/>
              <a:t>PWM</a:t>
            </a:r>
          </a:p>
          <a:p>
            <a:r>
              <a:rPr lang="en-US" altLang="ko-KR" dirty="0"/>
              <a:t>(Duty rate : 6.7%)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A9EE0-E855-45F7-9FC9-00E2A82E6171}"/>
              </a:ext>
            </a:extLst>
          </p:cNvPr>
          <p:cNvSpPr txBox="1"/>
          <p:nvPr/>
        </p:nvSpPr>
        <p:spPr>
          <a:xfrm>
            <a:off x="8869961" y="4911429"/>
            <a:ext cx="264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180</a:t>
            </a:r>
            <a:r>
              <a:rPr lang="ko-KR" altLang="en-US" dirty="0"/>
              <a:t>도 에서의 </a:t>
            </a:r>
            <a:r>
              <a:rPr lang="en-US" altLang="ko-KR" dirty="0"/>
              <a:t>PWM</a:t>
            </a:r>
          </a:p>
          <a:p>
            <a:r>
              <a:rPr lang="en-US" altLang="ko-KR" dirty="0"/>
              <a:t>(Duty rate : 12.2%)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8089BD-88F4-46FF-9C25-35F4F9379DAA}"/>
              </a:ext>
            </a:extLst>
          </p:cNvPr>
          <p:cNvCxnSpPr>
            <a:cxnSpLocks/>
          </p:cNvCxnSpPr>
          <p:nvPr/>
        </p:nvCxnSpPr>
        <p:spPr>
          <a:xfrm flipV="1">
            <a:off x="1568741" y="3842158"/>
            <a:ext cx="1988191" cy="5872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0CD14F3-53D6-4319-B8B4-F5AFA38A70BF}"/>
              </a:ext>
            </a:extLst>
          </p:cNvPr>
          <p:cNvCxnSpPr>
            <a:cxnSpLocks/>
          </p:cNvCxnSpPr>
          <p:nvPr/>
        </p:nvCxnSpPr>
        <p:spPr>
          <a:xfrm>
            <a:off x="6786694" y="2926770"/>
            <a:ext cx="1" cy="144389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5696378-517E-4F40-8AB1-35B030591AB8}"/>
              </a:ext>
            </a:extLst>
          </p:cNvPr>
          <p:cNvCxnSpPr>
            <a:cxnSpLocks/>
          </p:cNvCxnSpPr>
          <p:nvPr/>
        </p:nvCxnSpPr>
        <p:spPr>
          <a:xfrm flipH="1" flipV="1">
            <a:off x="9840287" y="3967993"/>
            <a:ext cx="1602296" cy="6711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3029C41-7189-45E9-80A9-B3760EE42564}"/>
              </a:ext>
            </a:extLst>
          </p:cNvPr>
          <p:cNvSpPr txBox="1"/>
          <p:nvPr/>
        </p:nvSpPr>
        <p:spPr>
          <a:xfrm>
            <a:off x="1728132" y="5898335"/>
            <a:ext cx="905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측정한 값을 바탕으로 </a:t>
            </a:r>
            <a:r>
              <a:rPr lang="en-US" altLang="ko-KR" dirty="0"/>
              <a:t>PWM </a:t>
            </a:r>
            <a:r>
              <a:rPr lang="ko-KR" altLang="en-US" dirty="0"/>
              <a:t>최대</a:t>
            </a:r>
            <a:r>
              <a:rPr lang="en-US" altLang="ko-KR" dirty="0"/>
              <a:t>, </a:t>
            </a:r>
            <a:r>
              <a:rPr lang="ko-KR" altLang="en-US" dirty="0"/>
              <a:t>최소 값을 정의하여 </a:t>
            </a:r>
            <a:r>
              <a:rPr lang="en-US" altLang="ko-KR" dirty="0"/>
              <a:t>ATmega128 </a:t>
            </a:r>
            <a:r>
              <a:rPr lang="ko-KR" altLang="en-US" dirty="0"/>
              <a:t>코드에 적용하였다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/>
              <a:t>Move Motor – Determine Appropriate PWM</a:t>
            </a:r>
            <a:endParaRPr lang="ko-KR" altLang="en-US" sz="3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30EF7C-950D-47CF-A916-B977AC8A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4" y="1967785"/>
            <a:ext cx="5732345" cy="384833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18A28CA-0253-4416-9E5C-24E88D30C463}"/>
              </a:ext>
            </a:extLst>
          </p:cNvPr>
          <p:cNvCxnSpPr>
            <a:cxnSpLocks/>
          </p:cNvCxnSpPr>
          <p:nvPr/>
        </p:nvCxnSpPr>
        <p:spPr>
          <a:xfrm>
            <a:off x="1284914" y="2612643"/>
            <a:ext cx="7116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102C7F-E9F0-41CA-87CE-A32D8BBB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76" y="1799643"/>
            <a:ext cx="3764460" cy="444833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AD3BF0A-3728-42D2-B610-5906234CC775}"/>
              </a:ext>
            </a:extLst>
          </p:cNvPr>
          <p:cNvCxnSpPr/>
          <p:nvPr/>
        </p:nvCxnSpPr>
        <p:spPr>
          <a:xfrm flipV="1">
            <a:off x="1870745" y="2197916"/>
            <a:ext cx="5075339" cy="414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A0917A-1163-4F53-A7AB-4D5162021069}"/>
              </a:ext>
            </a:extLst>
          </p:cNvPr>
          <p:cNvSpPr txBox="1"/>
          <p:nvPr/>
        </p:nvSpPr>
        <p:spPr>
          <a:xfrm>
            <a:off x="3082166" y="2850625"/>
            <a:ext cx="3540810" cy="2427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 err="1"/>
              <a:t>사분면</a:t>
            </a:r>
            <a:r>
              <a:rPr lang="ko-KR" altLang="en-US" dirty="0"/>
              <a:t> 정보와 모터 정보를 활용하여 </a:t>
            </a:r>
            <a:r>
              <a:rPr lang="en-US" altLang="ko-KR" dirty="0"/>
              <a:t>PWM</a:t>
            </a:r>
            <a:r>
              <a:rPr lang="ko-KR" altLang="en-US" dirty="0"/>
              <a:t>의 최대</a:t>
            </a:r>
            <a:r>
              <a:rPr lang="en-US" altLang="ko-KR" dirty="0"/>
              <a:t>, </a:t>
            </a:r>
            <a:r>
              <a:rPr lang="ko-KR" altLang="en-US" dirty="0"/>
              <a:t>최소 값사이에 있는지 판별한다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28EBF52A-82D3-46EF-B765-DDD126A59088}"/>
              </a:ext>
            </a:extLst>
          </p:cNvPr>
          <p:cNvSpPr/>
          <p:nvPr/>
        </p:nvSpPr>
        <p:spPr>
          <a:xfrm>
            <a:off x="6887361" y="2676088"/>
            <a:ext cx="192947" cy="260244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51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/>
              <a:t>Result</a:t>
            </a:r>
            <a:endParaRPr lang="ko-KR" altLang="en-US" sz="3000" dirty="0"/>
          </a:p>
        </p:txBody>
      </p:sp>
      <p:pic>
        <p:nvPicPr>
          <p:cNvPr id="4" name="KakaoTalk_20200923_200353117">
            <a:hlinkClick r:id="" action="ppaction://media"/>
            <a:extLst>
              <a:ext uri="{FF2B5EF4-FFF2-40B4-BE49-F238E27FC236}">
                <a16:creationId xmlns:a16="http://schemas.microsoft.com/office/drawing/2014/main" id="{E79FFA25-89B9-4BE5-AD64-A92C742CB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4332" y="1581632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/>
              <a:t>Conclusion</a:t>
            </a:r>
            <a:endParaRPr lang="ko-KR" altLang="en-US" sz="3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90D99-C4A9-4C01-8F10-EB3411804DE2}"/>
              </a:ext>
            </a:extLst>
          </p:cNvPr>
          <p:cNvSpPr txBox="1"/>
          <p:nvPr/>
        </p:nvSpPr>
        <p:spPr>
          <a:xfrm>
            <a:off x="963386" y="1430629"/>
            <a:ext cx="10390414" cy="4920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NodeMcu</a:t>
            </a:r>
            <a:r>
              <a:rPr lang="ko-KR" altLang="en-US" dirty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접속까지 상당히 오랜 시간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이 걸린다</a:t>
            </a:r>
            <a:r>
              <a:rPr lang="en-US" altLang="ko-KR" dirty="0"/>
              <a:t>. </a:t>
            </a:r>
            <a:r>
              <a:rPr lang="ko-KR" altLang="en-US" dirty="0" err="1"/>
              <a:t>이로인해</a:t>
            </a:r>
            <a:r>
              <a:rPr lang="ko-KR" altLang="en-US" dirty="0"/>
              <a:t> 실시간 </a:t>
            </a:r>
            <a:r>
              <a:rPr lang="en-US" altLang="ko-KR" dirty="0"/>
              <a:t>display </a:t>
            </a:r>
            <a:r>
              <a:rPr lang="ko-KR" altLang="en-US" dirty="0"/>
              <a:t>및 </a:t>
            </a:r>
            <a:r>
              <a:rPr lang="en-US" altLang="ko-KR" dirty="0"/>
              <a:t>DB</a:t>
            </a:r>
            <a:r>
              <a:rPr lang="ko-KR" altLang="en-US" dirty="0"/>
              <a:t>업데이트에 애로사항이 있었다</a:t>
            </a:r>
            <a:r>
              <a:rPr lang="en-US" altLang="ko-KR" dirty="0"/>
              <a:t>.</a:t>
            </a:r>
          </a:p>
          <a:p>
            <a:pPr marL="285750" indent="-2857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html/</a:t>
            </a:r>
            <a:r>
              <a:rPr lang="en-US" altLang="ko-KR" dirty="0" err="1"/>
              <a:t>js</a:t>
            </a:r>
            <a:r>
              <a:rPr lang="ko-KR" altLang="en-US" dirty="0"/>
              <a:t>에서 </a:t>
            </a:r>
            <a:r>
              <a:rPr lang="en-US" altLang="ko-KR" dirty="0"/>
              <a:t>php</a:t>
            </a:r>
            <a:r>
              <a:rPr lang="ko-KR" altLang="en-US" dirty="0"/>
              <a:t>파일을 통한 </a:t>
            </a:r>
            <a:r>
              <a:rPr lang="en-US" altLang="ko-KR" dirty="0"/>
              <a:t>DB</a:t>
            </a:r>
            <a:r>
              <a:rPr lang="ko-KR" altLang="en-US" dirty="0"/>
              <a:t>접속을 경험할 수 있었다</a:t>
            </a:r>
            <a:r>
              <a:rPr lang="en-US" altLang="ko-KR" dirty="0"/>
              <a:t>.</a:t>
            </a:r>
          </a:p>
          <a:p>
            <a:pPr marL="285750" indent="-2857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모터별로 상승주기가 달라 각각의 </a:t>
            </a:r>
            <a:r>
              <a:rPr lang="en-US" altLang="ko-KR" dirty="0"/>
              <a:t>PWM </a:t>
            </a:r>
            <a:r>
              <a:rPr lang="ko-KR" altLang="en-US" dirty="0"/>
              <a:t>측정을 하여 정밀한 각도 조정을 할 수 있었다</a:t>
            </a:r>
            <a:r>
              <a:rPr lang="en-US" altLang="ko-KR" dirty="0"/>
              <a:t>.</a:t>
            </a:r>
          </a:p>
          <a:p>
            <a:pPr marL="285750" indent="-2857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코드 업데이트 시 전체적인 알고리즘에 영향을 끼치기 때문에 수시적으로 </a:t>
            </a:r>
            <a:r>
              <a:rPr lang="en-US" altLang="ko-KR" dirty="0"/>
              <a:t>flow chart </a:t>
            </a:r>
            <a:r>
              <a:rPr lang="ko-KR" altLang="en-US" dirty="0"/>
              <a:t>확인 작업이 필요했다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8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98AC37E5-BC2A-4B9F-B64E-60B574AFC836}"/>
              </a:ext>
            </a:extLst>
          </p:cNvPr>
          <p:cNvSpPr/>
          <p:nvPr/>
        </p:nvSpPr>
        <p:spPr>
          <a:xfrm>
            <a:off x="6749991" y="2072132"/>
            <a:ext cx="3036814" cy="83889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개행문자를</a:t>
            </a:r>
            <a:r>
              <a:rPr lang="ko-KR" altLang="en-US" dirty="0"/>
              <a:t> 받았는가</a:t>
            </a:r>
          </a:p>
        </p:txBody>
      </p:sp>
      <p:sp>
        <p:nvSpPr>
          <p:cNvPr id="9" name="순서도: 준비 8">
            <a:extLst>
              <a:ext uri="{FF2B5EF4-FFF2-40B4-BE49-F238E27FC236}">
                <a16:creationId xmlns:a16="http://schemas.microsoft.com/office/drawing/2014/main" id="{E37F7EDE-8ABF-4BEE-9A72-F24858AABFBA}"/>
              </a:ext>
            </a:extLst>
          </p:cNvPr>
          <p:cNvSpPr/>
          <p:nvPr/>
        </p:nvSpPr>
        <p:spPr>
          <a:xfrm>
            <a:off x="7219774" y="874142"/>
            <a:ext cx="2097248" cy="66278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응답 대기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53AB1867-4BB3-4E43-9B30-2C68466162EF}"/>
              </a:ext>
            </a:extLst>
          </p:cNvPr>
          <p:cNvSpPr/>
          <p:nvPr/>
        </p:nvSpPr>
        <p:spPr>
          <a:xfrm>
            <a:off x="7379165" y="3429000"/>
            <a:ext cx="1778466" cy="7214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명령어 파싱</a:t>
            </a:r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B75DC182-2786-4A58-A843-0DA4E7700B27}"/>
              </a:ext>
            </a:extLst>
          </p:cNvPr>
          <p:cNvSpPr/>
          <p:nvPr/>
        </p:nvSpPr>
        <p:spPr>
          <a:xfrm>
            <a:off x="6336133" y="4668422"/>
            <a:ext cx="3864530" cy="83889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감지 거리내에 적이 있는가</a:t>
            </a: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F6F40646-4063-4016-9B9F-73A1F58F5764}"/>
              </a:ext>
            </a:extLst>
          </p:cNvPr>
          <p:cNvSpPr/>
          <p:nvPr/>
        </p:nvSpPr>
        <p:spPr>
          <a:xfrm>
            <a:off x="7379165" y="6025290"/>
            <a:ext cx="1778466" cy="7214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서보모터</a:t>
            </a:r>
            <a:r>
              <a:rPr lang="ko-KR" altLang="en-US" dirty="0"/>
              <a:t> 이동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80C217-B933-4AFA-A4A8-1BCE91D73333}"/>
              </a:ext>
            </a:extLst>
          </p:cNvPr>
          <p:cNvCxnSpPr>
            <a:stCxn id="5" idx="3"/>
          </p:cNvCxnSpPr>
          <p:nvPr/>
        </p:nvCxnSpPr>
        <p:spPr>
          <a:xfrm flipV="1">
            <a:off x="9786805" y="2491581"/>
            <a:ext cx="98990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E922043-5A19-4365-BAEB-D50BB34969D5}"/>
              </a:ext>
            </a:extLst>
          </p:cNvPr>
          <p:cNvCxnSpPr>
            <a:cxnSpLocks/>
          </p:cNvCxnSpPr>
          <p:nvPr/>
        </p:nvCxnSpPr>
        <p:spPr>
          <a:xfrm flipV="1">
            <a:off x="10776707" y="1264256"/>
            <a:ext cx="0" cy="122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F858A4-3F8F-4A2E-B461-960F9F340C8C}"/>
              </a:ext>
            </a:extLst>
          </p:cNvPr>
          <p:cNvCxnSpPr/>
          <p:nvPr/>
        </p:nvCxnSpPr>
        <p:spPr>
          <a:xfrm flipH="1">
            <a:off x="9384134" y="1264256"/>
            <a:ext cx="1392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FCF1B33-9BE2-4CBA-8753-5F9A45155E77}"/>
              </a:ext>
            </a:extLst>
          </p:cNvPr>
          <p:cNvCxnSpPr>
            <a:stCxn id="9" idx="2"/>
          </p:cNvCxnSpPr>
          <p:nvPr/>
        </p:nvCxnSpPr>
        <p:spPr>
          <a:xfrm>
            <a:off x="8268398" y="1536924"/>
            <a:ext cx="0" cy="4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00588CF-4012-4229-AABF-294859BA97D0}"/>
              </a:ext>
            </a:extLst>
          </p:cNvPr>
          <p:cNvCxnSpPr/>
          <p:nvPr/>
        </p:nvCxnSpPr>
        <p:spPr>
          <a:xfrm>
            <a:off x="8268398" y="2936044"/>
            <a:ext cx="0" cy="4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3118A3B-E06E-4D6B-97AD-C6EB75DDB720}"/>
              </a:ext>
            </a:extLst>
          </p:cNvPr>
          <p:cNvCxnSpPr/>
          <p:nvPr/>
        </p:nvCxnSpPr>
        <p:spPr>
          <a:xfrm>
            <a:off x="8269445" y="4150453"/>
            <a:ext cx="0" cy="4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2021FD-4FCF-470D-A334-919F9977CA5D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0200663" y="5087871"/>
            <a:ext cx="822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D14994E-2B7C-43E7-BA44-E3011B2D1EA1}"/>
              </a:ext>
            </a:extLst>
          </p:cNvPr>
          <p:cNvCxnSpPr/>
          <p:nvPr/>
        </p:nvCxnSpPr>
        <p:spPr>
          <a:xfrm flipV="1">
            <a:off x="11023133" y="1168319"/>
            <a:ext cx="0" cy="3919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147E822-5B48-4716-AA92-3719CB47C64C}"/>
              </a:ext>
            </a:extLst>
          </p:cNvPr>
          <p:cNvCxnSpPr/>
          <p:nvPr/>
        </p:nvCxnSpPr>
        <p:spPr>
          <a:xfrm flipH="1">
            <a:off x="9317022" y="1168319"/>
            <a:ext cx="1706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F83EA10-DD27-4752-86AE-AFBAEB375400}"/>
              </a:ext>
            </a:extLst>
          </p:cNvPr>
          <p:cNvSpPr txBox="1"/>
          <p:nvPr/>
        </p:nvSpPr>
        <p:spPr>
          <a:xfrm>
            <a:off x="9611804" y="208861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F1F89C-3492-476E-9E5A-CF1E836F7D15}"/>
              </a:ext>
            </a:extLst>
          </p:cNvPr>
          <p:cNvSpPr txBox="1"/>
          <p:nvPr/>
        </p:nvSpPr>
        <p:spPr>
          <a:xfrm>
            <a:off x="9719424" y="4647245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F2C206-7F7F-4F2B-A789-FF9220F12E8B}"/>
              </a:ext>
            </a:extLst>
          </p:cNvPr>
          <p:cNvSpPr txBox="1"/>
          <p:nvPr/>
        </p:nvSpPr>
        <p:spPr>
          <a:xfrm>
            <a:off x="8402354" y="279363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Y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6BE5BD-2F91-451A-8F0B-FDE7492E54C9}"/>
              </a:ext>
            </a:extLst>
          </p:cNvPr>
          <p:cNvSpPr txBox="1"/>
          <p:nvPr/>
        </p:nvSpPr>
        <p:spPr>
          <a:xfrm>
            <a:off x="8402354" y="545313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Y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93E85-4D10-43D2-97B3-BC1B3F649B50}"/>
              </a:ext>
            </a:extLst>
          </p:cNvPr>
          <p:cNvCxnSpPr/>
          <p:nvPr/>
        </p:nvCxnSpPr>
        <p:spPr>
          <a:xfrm>
            <a:off x="8268398" y="5521030"/>
            <a:ext cx="0" cy="46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5570A01-7C82-4319-B1EE-D0C67F423C84}"/>
              </a:ext>
            </a:extLst>
          </p:cNvPr>
          <p:cNvSpPr txBox="1"/>
          <p:nvPr/>
        </p:nvSpPr>
        <p:spPr>
          <a:xfrm>
            <a:off x="2046713" y="64568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NodeMCU</a:t>
            </a:r>
            <a:endParaRPr lang="en-US" altLang="ko-K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4A4944-490B-485A-9780-A74E3B053526}"/>
              </a:ext>
            </a:extLst>
          </p:cNvPr>
          <p:cNvSpPr txBox="1"/>
          <p:nvPr/>
        </p:nvSpPr>
        <p:spPr>
          <a:xfrm>
            <a:off x="7458849" y="379289"/>
            <a:ext cx="161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ATMEGA128A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C6268B-133E-49F3-B9B4-89151D30FA6B}"/>
              </a:ext>
            </a:extLst>
          </p:cNvPr>
          <p:cNvSpPr txBox="1"/>
          <p:nvPr/>
        </p:nvSpPr>
        <p:spPr>
          <a:xfrm>
            <a:off x="3766941" y="2808397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현재 적 위치를 </a:t>
            </a:r>
            <a:endParaRPr lang="en-US" altLang="ko-KR" dirty="0"/>
          </a:p>
          <a:p>
            <a:r>
              <a:rPr lang="ko-KR" altLang="en-US" dirty="0"/>
              <a:t>계산하는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27591B-92D9-4495-924E-2F2B8AB34094}"/>
              </a:ext>
            </a:extLst>
          </p:cNvPr>
          <p:cNvSpPr txBox="1"/>
          <p:nvPr/>
        </p:nvSpPr>
        <p:spPr>
          <a:xfrm>
            <a:off x="9317022" y="6040174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표적을 향할 수 있는 </a:t>
            </a:r>
            <a:endParaRPr lang="en-US" altLang="ko-KR" dirty="0"/>
          </a:p>
          <a:p>
            <a:r>
              <a:rPr lang="ko-KR" altLang="en-US" dirty="0"/>
              <a:t>각도 계산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AE2AC2-4FDE-45DE-BB51-573D8E926130}"/>
              </a:ext>
            </a:extLst>
          </p:cNvPr>
          <p:cNvSpPr txBox="1"/>
          <p:nvPr/>
        </p:nvSpPr>
        <p:spPr>
          <a:xfrm>
            <a:off x="1760317" y="406639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인터넷 웹사이트</a:t>
            </a:r>
            <a:endParaRPr lang="en-US" altLang="ko-KR" dirty="0"/>
          </a:p>
        </p:txBody>
      </p:sp>
      <p:sp>
        <p:nvSpPr>
          <p:cNvPr id="70" name="순서도: 판단 69">
            <a:extLst>
              <a:ext uri="{FF2B5EF4-FFF2-40B4-BE49-F238E27FC236}">
                <a16:creationId xmlns:a16="http://schemas.microsoft.com/office/drawing/2014/main" id="{22A6F0DE-C892-4442-AF7D-5ADB89345881}"/>
              </a:ext>
            </a:extLst>
          </p:cNvPr>
          <p:cNvSpPr/>
          <p:nvPr/>
        </p:nvSpPr>
        <p:spPr>
          <a:xfrm>
            <a:off x="1168866" y="2189578"/>
            <a:ext cx="3036814" cy="83889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적을 </a:t>
            </a:r>
            <a:endParaRPr lang="en-US" altLang="ko-KR" dirty="0"/>
          </a:p>
          <a:p>
            <a:pPr algn="ctr"/>
            <a:r>
              <a:rPr lang="ko-KR" altLang="en-US" dirty="0"/>
              <a:t>발견했는가</a:t>
            </a:r>
          </a:p>
        </p:txBody>
      </p:sp>
      <p:sp>
        <p:nvSpPr>
          <p:cNvPr id="72" name="순서도: 준비 71">
            <a:extLst>
              <a:ext uri="{FF2B5EF4-FFF2-40B4-BE49-F238E27FC236}">
                <a16:creationId xmlns:a16="http://schemas.microsoft.com/office/drawing/2014/main" id="{F9D9F76B-C710-4296-8049-2340B50A2F54}"/>
              </a:ext>
            </a:extLst>
          </p:cNvPr>
          <p:cNvSpPr/>
          <p:nvPr/>
        </p:nvSpPr>
        <p:spPr>
          <a:xfrm>
            <a:off x="1638649" y="1099800"/>
            <a:ext cx="2097248" cy="66278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탐색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6D92688-6BAD-49BB-BF98-D88E027C40F5}"/>
              </a:ext>
            </a:extLst>
          </p:cNvPr>
          <p:cNvCxnSpPr/>
          <p:nvPr/>
        </p:nvCxnSpPr>
        <p:spPr>
          <a:xfrm flipV="1">
            <a:off x="4206027" y="2607258"/>
            <a:ext cx="98990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D71C50D-A7BC-4587-9EAA-DE7ACACA8598}"/>
              </a:ext>
            </a:extLst>
          </p:cNvPr>
          <p:cNvCxnSpPr>
            <a:cxnSpLocks/>
          </p:cNvCxnSpPr>
          <p:nvPr/>
        </p:nvCxnSpPr>
        <p:spPr>
          <a:xfrm flipV="1">
            <a:off x="5204635" y="1394310"/>
            <a:ext cx="0" cy="122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FC770B2-D98E-4F2B-95AE-0992E76227F1}"/>
              </a:ext>
            </a:extLst>
          </p:cNvPr>
          <p:cNvCxnSpPr/>
          <p:nvPr/>
        </p:nvCxnSpPr>
        <p:spPr>
          <a:xfrm flipH="1">
            <a:off x="3813014" y="1394310"/>
            <a:ext cx="1392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C5EAD80-7A54-4B65-A59D-41C509826A0A}"/>
              </a:ext>
            </a:extLst>
          </p:cNvPr>
          <p:cNvSpPr txBox="1"/>
          <p:nvPr/>
        </p:nvSpPr>
        <p:spPr>
          <a:xfrm>
            <a:off x="4044977" y="220909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0A8955-C228-4FF0-9CFA-8403B23EF83D}"/>
              </a:ext>
            </a:extLst>
          </p:cNvPr>
          <p:cNvSpPr txBox="1"/>
          <p:nvPr/>
        </p:nvSpPr>
        <p:spPr>
          <a:xfrm>
            <a:off x="2692067" y="31256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Y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A5B4FEB-4843-4CFA-A316-ED48CFB23317}"/>
              </a:ext>
            </a:extLst>
          </p:cNvPr>
          <p:cNvCxnSpPr>
            <a:stCxn id="70" idx="2"/>
          </p:cNvCxnSpPr>
          <p:nvPr/>
        </p:nvCxnSpPr>
        <p:spPr>
          <a:xfrm>
            <a:off x="2687273" y="3028477"/>
            <a:ext cx="0" cy="12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03FEC353-59C1-419D-A04A-65435DAF6CF1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2687273" y="1762582"/>
            <a:ext cx="0" cy="35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처리 88">
            <a:extLst>
              <a:ext uri="{FF2B5EF4-FFF2-40B4-BE49-F238E27FC236}">
                <a16:creationId xmlns:a16="http://schemas.microsoft.com/office/drawing/2014/main" id="{1FE07327-D3B2-4720-979A-99BEA9836E83}"/>
              </a:ext>
            </a:extLst>
          </p:cNvPr>
          <p:cNvSpPr/>
          <p:nvPr/>
        </p:nvSpPr>
        <p:spPr>
          <a:xfrm>
            <a:off x="1812207" y="5934130"/>
            <a:ext cx="1778466" cy="7214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웹페이지에</a:t>
            </a:r>
            <a:endParaRPr lang="en-US" altLang="ko-KR" dirty="0"/>
          </a:p>
          <a:p>
            <a:pPr algn="ctr"/>
            <a:r>
              <a:rPr lang="ko-KR" altLang="en-US" dirty="0"/>
              <a:t>그린다</a:t>
            </a:r>
          </a:p>
        </p:txBody>
      </p:sp>
      <p:sp>
        <p:nvSpPr>
          <p:cNvPr id="91" name="순서도: 준비 90">
            <a:extLst>
              <a:ext uri="{FF2B5EF4-FFF2-40B4-BE49-F238E27FC236}">
                <a16:creationId xmlns:a16="http://schemas.microsoft.com/office/drawing/2014/main" id="{7353B822-3157-44FB-8986-560922CA833B}"/>
              </a:ext>
            </a:extLst>
          </p:cNvPr>
          <p:cNvSpPr/>
          <p:nvPr/>
        </p:nvSpPr>
        <p:spPr>
          <a:xfrm>
            <a:off x="1629736" y="4761159"/>
            <a:ext cx="2097248" cy="66278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/>
              <a:t>에서 값을 읽는다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839F88E-FED6-49CA-9D35-DFD0FA62FA80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2678360" y="5423941"/>
            <a:ext cx="8913" cy="414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E26C56A-6280-444E-807F-DF640439360A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3590673" y="6294856"/>
            <a:ext cx="6150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F6EF7794-B9CC-4393-8F82-41B6B2170947}"/>
              </a:ext>
            </a:extLst>
          </p:cNvPr>
          <p:cNvCxnSpPr/>
          <p:nvPr/>
        </p:nvCxnSpPr>
        <p:spPr>
          <a:xfrm flipV="1">
            <a:off x="4205680" y="5092550"/>
            <a:ext cx="0" cy="1190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1A73DFF-5432-41EE-91B2-B994D053452A}"/>
              </a:ext>
            </a:extLst>
          </p:cNvPr>
          <p:cNvCxnSpPr/>
          <p:nvPr/>
        </p:nvCxnSpPr>
        <p:spPr>
          <a:xfrm flipH="1">
            <a:off x="3813014" y="5092550"/>
            <a:ext cx="392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5EDF9CE-6EB6-48FF-8DFA-B0106BBF0E2B}"/>
              </a:ext>
            </a:extLst>
          </p:cNvPr>
          <p:cNvCxnSpPr>
            <a:stCxn id="72" idx="1"/>
          </p:cNvCxnSpPr>
          <p:nvPr/>
        </p:nvCxnSpPr>
        <p:spPr>
          <a:xfrm flipH="1">
            <a:off x="920305" y="1431191"/>
            <a:ext cx="718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348258B-7653-4524-B6BA-AF6D2DFDA789}"/>
              </a:ext>
            </a:extLst>
          </p:cNvPr>
          <p:cNvCxnSpPr>
            <a:cxnSpLocks/>
          </p:cNvCxnSpPr>
          <p:nvPr/>
        </p:nvCxnSpPr>
        <p:spPr>
          <a:xfrm>
            <a:off x="920305" y="1431191"/>
            <a:ext cx="0" cy="3661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3AC79796-36FB-4BD2-BFCB-F40FA16AB407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920305" y="5092550"/>
            <a:ext cx="709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BA8507-1295-49B7-A917-B36F5815A3D7}"/>
              </a:ext>
            </a:extLst>
          </p:cNvPr>
          <p:cNvCxnSpPr/>
          <p:nvPr/>
        </p:nvCxnSpPr>
        <p:spPr>
          <a:xfrm>
            <a:off x="2678360" y="3152515"/>
            <a:ext cx="35264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7E44103-A408-471D-9398-D0F02B630960}"/>
              </a:ext>
            </a:extLst>
          </p:cNvPr>
          <p:cNvCxnSpPr>
            <a:endCxn id="5" idx="1"/>
          </p:cNvCxnSpPr>
          <p:nvPr/>
        </p:nvCxnSpPr>
        <p:spPr>
          <a:xfrm rot="5400000" flipH="1" flipV="1">
            <a:off x="6160371" y="2536068"/>
            <a:ext cx="634106" cy="545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29FEE8-99A5-4FC3-A7AE-94EB16D339F6}"/>
              </a:ext>
            </a:extLst>
          </p:cNvPr>
          <p:cNvSpPr txBox="1"/>
          <p:nvPr/>
        </p:nvSpPr>
        <p:spPr>
          <a:xfrm>
            <a:off x="373224" y="251927"/>
            <a:ext cx="2501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4502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DB4A2C-EF35-46D3-BE9C-3E16BF3F4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" y="1949803"/>
            <a:ext cx="7735712" cy="435133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F915FC3-364A-46CB-B71E-898937C6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51" y="365125"/>
            <a:ext cx="1094740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 err="1"/>
              <a:t>NodeMCU</a:t>
            </a:r>
            <a:r>
              <a:rPr lang="en-US" altLang="ko-KR" sz="3500" b="1" dirty="0"/>
              <a:t> </a:t>
            </a:r>
            <a:r>
              <a:rPr lang="en-US" altLang="ko-KR" sz="3500" b="1" dirty="0" err="1"/>
              <a:t>WiFi</a:t>
            </a:r>
            <a:r>
              <a:rPr lang="en-US" altLang="ko-KR" sz="3500" b="1" dirty="0"/>
              <a:t> – AT Command Confirmation</a:t>
            </a:r>
            <a:endParaRPr lang="ko-KR" altLang="en-US" sz="3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78307-FADC-4C31-804C-E4AD70B4C6CD}"/>
              </a:ext>
            </a:extLst>
          </p:cNvPr>
          <p:cNvSpPr txBox="1"/>
          <p:nvPr/>
        </p:nvSpPr>
        <p:spPr>
          <a:xfrm>
            <a:off x="8477956" y="2269067"/>
            <a:ext cx="31165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uart</a:t>
            </a:r>
            <a:r>
              <a:rPr lang="en-US" altLang="ko-KR" dirty="0"/>
              <a:t> </a:t>
            </a:r>
            <a:r>
              <a:rPr lang="ko-KR" altLang="en-US" dirty="0"/>
              <a:t>터미널로</a:t>
            </a:r>
            <a:endParaRPr lang="en-US" altLang="ko-KR" dirty="0"/>
          </a:p>
          <a:p>
            <a:r>
              <a:rPr lang="en-US" altLang="ko-KR" dirty="0"/>
              <a:t>At</a:t>
            </a:r>
            <a:r>
              <a:rPr lang="ko-KR" altLang="en-US" dirty="0"/>
              <a:t>커맨드 제어가 가능한</a:t>
            </a:r>
            <a:endParaRPr lang="en-US" altLang="ko-KR" dirty="0"/>
          </a:p>
          <a:p>
            <a:r>
              <a:rPr lang="ko-KR" altLang="en-US" dirty="0"/>
              <a:t>펌웨어를 업데이트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펌웨어 버전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esp_iot_sdk_v1.4.0_15_09_18</a:t>
            </a:r>
          </a:p>
        </p:txBody>
      </p:sp>
    </p:spTree>
    <p:extLst>
      <p:ext uri="{BB962C8B-B14F-4D97-AF65-F5344CB8AC3E}">
        <p14:creationId xmlns:p14="http://schemas.microsoft.com/office/powerpoint/2010/main" val="124642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00921_114952980">
            <a:hlinkClick r:id="" action="ppaction://media"/>
            <a:extLst>
              <a:ext uri="{FF2B5EF4-FFF2-40B4-BE49-F238E27FC236}">
                <a16:creationId xmlns:a16="http://schemas.microsoft.com/office/drawing/2014/main" id="{56C23D5B-ED7B-41D0-81CE-ED51F957C3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146" y="1690688"/>
            <a:ext cx="772318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E08BE1-439D-4A79-9762-57DA777F83AB}"/>
              </a:ext>
            </a:extLst>
          </p:cNvPr>
          <p:cNvSpPr txBox="1"/>
          <p:nvPr/>
        </p:nvSpPr>
        <p:spPr>
          <a:xfrm>
            <a:off x="8297333" y="1690688"/>
            <a:ext cx="389466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아두이노는</a:t>
            </a:r>
            <a:r>
              <a:rPr lang="ko-KR" altLang="en-US" dirty="0"/>
              <a:t> </a:t>
            </a:r>
            <a:r>
              <a:rPr lang="en-US" altLang="ko-KR" dirty="0" err="1"/>
              <a:t>uart</a:t>
            </a:r>
            <a:r>
              <a:rPr lang="ko-KR" altLang="en-US" dirty="0"/>
              <a:t> 로 명령을 전달하여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NodeMCU</a:t>
            </a:r>
            <a:r>
              <a:rPr lang="ko-KR" altLang="en-US" dirty="0"/>
              <a:t>를 서버모드로 초기화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(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uart1 – </a:t>
            </a:r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en-US" altLang="ko-KR" dirty="0" err="1"/>
              <a:t>uart</a:t>
            </a:r>
            <a:r>
              <a:rPr lang="en-US" altLang="ko-KR" dirty="0"/>
              <a:t> 0 )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동일 </a:t>
            </a:r>
            <a:r>
              <a:rPr lang="en-US" altLang="ko-KR" dirty="0"/>
              <a:t>AP</a:t>
            </a:r>
            <a:r>
              <a:rPr lang="ko-KR" altLang="en-US" dirty="0"/>
              <a:t>에 접속되어 있는</a:t>
            </a:r>
            <a:r>
              <a:rPr lang="en-US" altLang="ko-KR" dirty="0"/>
              <a:t> PC</a:t>
            </a:r>
            <a:r>
              <a:rPr lang="ko-KR" altLang="en-US" dirty="0"/>
              <a:t>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telnet </a:t>
            </a:r>
            <a:r>
              <a:rPr lang="ko-KR" altLang="en-US" dirty="0"/>
              <a:t>을 이용해 </a:t>
            </a:r>
            <a:r>
              <a:rPr lang="en-US" altLang="ko-KR" dirty="0" err="1"/>
              <a:t>NodeMCU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PC</a:t>
            </a:r>
            <a:r>
              <a:rPr lang="ko-KR" altLang="en-US" dirty="0"/>
              <a:t>에서 문자열을 전달하면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NodeMCU</a:t>
            </a:r>
            <a:r>
              <a:rPr lang="ko-KR" altLang="en-US" dirty="0"/>
              <a:t> 가 수신하는 걸 확인</a:t>
            </a:r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AF97836-CC62-4D6C-BB10-9FE8507E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6" y="365125"/>
            <a:ext cx="1094740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 err="1"/>
              <a:t>NodeMCU</a:t>
            </a:r>
            <a:r>
              <a:rPr lang="en-US" altLang="ko-KR" sz="3500" b="1" dirty="0"/>
              <a:t> </a:t>
            </a:r>
            <a:r>
              <a:rPr lang="en-US" altLang="ko-KR" sz="3500" b="1" dirty="0" err="1"/>
              <a:t>WiFi</a:t>
            </a:r>
            <a:r>
              <a:rPr lang="en-US" altLang="ko-KR" sz="3500" b="1" dirty="0"/>
              <a:t> – Local Communication through AT Command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89459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AF97836-CC62-4D6C-BB10-9FE8507E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7400" cy="1325563"/>
          </a:xfrm>
        </p:spPr>
        <p:txBody>
          <a:bodyPr>
            <a:normAutofit/>
          </a:bodyPr>
          <a:lstStyle/>
          <a:p>
            <a:r>
              <a:rPr lang="en-US" altLang="ko-KR" sz="3500" b="1" dirty="0" err="1"/>
              <a:t>NodeMCU</a:t>
            </a:r>
            <a:r>
              <a:rPr lang="en-US" altLang="ko-KR" sz="3500" b="1" dirty="0"/>
              <a:t> </a:t>
            </a:r>
            <a:r>
              <a:rPr lang="en-US" altLang="ko-KR" sz="3500" b="1" dirty="0" err="1"/>
              <a:t>WiFi</a:t>
            </a:r>
            <a:r>
              <a:rPr lang="en-US" altLang="ko-KR" sz="3500" b="1" dirty="0"/>
              <a:t> – Web Page</a:t>
            </a:r>
            <a:endParaRPr lang="ko-KR" altLang="en-US" sz="3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E609A7-29BF-46EF-AE8B-CB1F66AC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5" y="1575454"/>
            <a:ext cx="7611611" cy="4281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9036F9-B949-41C6-8A10-DD65F866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46" y="1904301"/>
            <a:ext cx="7611611" cy="42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4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446C381-98A3-4818-97E8-3A30AA10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b="1" dirty="0" err="1"/>
              <a:t>NodeMCU</a:t>
            </a:r>
            <a:r>
              <a:rPr lang="en-US" altLang="ko-KR" sz="3200" b="1" dirty="0"/>
              <a:t> </a:t>
            </a:r>
            <a:r>
              <a:rPr lang="en-US" altLang="ko-KR" sz="3200" b="1" dirty="0" err="1"/>
              <a:t>WiFi</a:t>
            </a:r>
            <a:r>
              <a:rPr lang="en-US" altLang="ko-KR" sz="3200" b="1" dirty="0"/>
              <a:t> – </a:t>
            </a:r>
            <a:r>
              <a:rPr lang="en-US" altLang="ko-KR" sz="3200" b="1" dirty="0" err="1"/>
              <a:t>WiFi</a:t>
            </a:r>
            <a:r>
              <a:rPr lang="en-US" altLang="ko-KR" sz="3200" b="1" dirty="0"/>
              <a:t> Communication Confirmation by LED through UART with ATmega128A</a:t>
            </a:r>
            <a:endParaRPr lang="en-US" altLang="ko-KR" sz="3000" dirty="0"/>
          </a:p>
        </p:txBody>
      </p:sp>
      <p:pic>
        <p:nvPicPr>
          <p:cNvPr id="6" name="KakaoTalk_20200923_185543331">
            <a:hlinkClick r:id="" action="ppaction://media"/>
            <a:extLst>
              <a:ext uri="{FF2B5EF4-FFF2-40B4-BE49-F238E27FC236}">
                <a16:creationId xmlns:a16="http://schemas.microsoft.com/office/drawing/2014/main" id="{E7E2C080-133D-44FC-8326-2C9A7DF79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496" y="1769873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5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3C932-FEEF-4D34-98D9-9A599120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 err="1"/>
              <a:t>NodeMCU</a:t>
            </a:r>
            <a:r>
              <a:rPr lang="en-US" altLang="ko-KR" sz="3200" b="1" dirty="0"/>
              <a:t> </a:t>
            </a:r>
            <a:r>
              <a:rPr lang="en-US" altLang="ko-KR" sz="3200" b="1" dirty="0" err="1"/>
              <a:t>WiFi</a:t>
            </a:r>
            <a:r>
              <a:rPr lang="en-US" altLang="ko-KR" sz="3200" b="1" dirty="0"/>
              <a:t> – UART with ATmega128A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6BD8A3-81FE-4C33-B7C9-AEBD04E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2" y="1366079"/>
            <a:ext cx="5010646" cy="25851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6D426F-B0DF-43C1-A0CF-F2CD9B15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66" y="2325798"/>
            <a:ext cx="5809867" cy="416707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EFED6F2-236D-42DA-A257-0CC6C5372714}"/>
              </a:ext>
            </a:extLst>
          </p:cNvPr>
          <p:cNvCxnSpPr/>
          <p:nvPr/>
        </p:nvCxnSpPr>
        <p:spPr>
          <a:xfrm>
            <a:off x="75502" y="1996580"/>
            <a:ext cx="13254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5EBD38-AE37-4D42-8015-78CCE4BC422A}"/>
              </a:ext>
            </a:extLst>
          </p:cNvPr>
          <p:cNvCxnSpPr/>
          <p:nvPr/>
        </p:nvCxnSpPr>
        <p:spPr>
          <a:xfrm>
            <a:off x="1409350" y="1996580"/>
            <a:ext cx="2457975" cy="1954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CB4941-1750-4DA2-B1B1-4AF8B0DB32EC}"/>
              </a:ext>
            </a:extLst>
          </p:cNvPr>
          <p:cNvSpPr txBox="1"/>
          <p:nvPr/>
        </p:nvSpPr>
        <p:spPr>
          <a:xfrm>
            <a:off x="1862328" y="2036684"/>
            <a:ext cx="2265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UART</a:t>
            </a:r>
            <a:r>
              <a:rPr lang="ko-KR" altLang="en-US" sz="1200" dirty="0"/>
              <a:t>로 데이터가 전송되면 </a:t>
            </a:r>
            <a:r>
              <a:rPr lang="en-US" altLang="ko-KR" sz="1200" dirty="0"/>
              <a:t>FLAG</a:t>
            </a:r>
            <a:r>
              <a:rPr lang="ko-KR" altLang="en-US" sz="1200" dirty="0"/>
              <a:t>는 </a:t>
            </a:r>
            <a:r>
              <a:rPr lang="en-US" altLang="ko-KR" sz="1200" dirty="0"/>
              <a:t>1</a:t>
            </a:r>
            <a:r>
              <a:rPr lang="ko-KR" altLang="en-US" sz="1200" dirty="0"/>
              <a:t>이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97BAE4-98CC-49C9-8E41-10ADB02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54" y="2498349"/>
            <a:ext cx="4731282" cy="53846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A539BC5-C9DF-4B69-9595-BBAE8C612CF6}"/>
              </a:ext>
            </a:extLst>
          </p:cNvPr>
          <p:cNvCxnSpPr/>
          <p:nvPr/>
        </p:nvCxnSpPr>
        <p:spPr>
          <a:xfrm flipV="1">
            <a:off x="5603846" y="2594108"/>
            <a:ext cx="1502008" cy="1397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05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1089</Words>
  <Application>Microsoft Office PowerPoint</Application>
  <PresentationFormat>와이드스크린</PresentationFormat>
  <Paragraphs>177</Paragraphs>
  <Slides>36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4 Quadrant Defense Tower (ATmega128A &amp; NodeMCU)</vt:lpstr>
      <vt:lpstr>Context</vt:lpstr>
      <vt:lpstr>Description</vt:lpstr>
      <vt:lpstr>PowerPoint 프레젠테이션</vt:lpstr>
      <vt:lpstr>NodeMCU WiFi – AT Command Confirmation</vt:lpstr>
      <vt:lpstr>NodeMCU WiFi – Local Communication through AT Command</vt:lpstr>
      <vt:lpstr>NodeMCU WiFi – Web Page</vt:lpstr>
      <vt:lpstr>NodeMCU WiFi – WiFi Communication Confirmation by LED through UART with ATmega128A</vt:lpstr>
      <vt:lpstr>NodeMCU WiFi – UART with ATmega128A</vt:lpstr>
      <vt:lpstr>NodeMCU WiFi – WiFi Access and Data Send</vt:lpstr>
      <vt:lpstr>NodeMCU WiFi – Data Update through TX.php</vt:lpstr>
      <vt:lpstr>NodeMCU WiFi – Data Update through TX.php</vt:lpstr>
      <vt:lpstr>NodeMCU WiFi – Data Update through TX.php</vt:lpstr>
      <vt:lpstr>NodeMCU WiFi – SQL Table Formation</vt:lpstr>
      <vt:lpstr>Java Script Real Time Display - Concept</vt:lpstr>
      <vt:lpstr>PowerPoint 프레젠테이션</vt:lpstr>
      <vt:lpstr>Java Script Real Time Display – RX.php Data Access</vt:lpstr>
      <vt:lpstr>Java Script Real Time Display - Design</vt:lpstr>
      <vt:lpstr>Java Script Real Time Display – Current UltraSonic</vt:lpstr>
      <vt:lpstr>PowerPoint 프레젠테이션</vt:lpstr>
      <vt:lpstr>PowerPoint 프레젠테이션</vt:lpstr>
      <vt:lpstr>Java Script Real Time Display - Simulation</vt:lpstr>
      <vt:lpstr>Quadrant Determination Algorithm – UltraSonic Sensor </vt:lpstr>
      <vt:lpstr>Quadrant Determination Algorithm – UltraSonic Sensor </vt:lpstr>
      <vt:lpstr>Packet Based Information</vt:lpstr>
      <vt:lpstr>Packet Based Information – Data Parsing</vt:lpstr>
      <vt:lpstr>Move Motor – Range Determination</vt:lpstr>
      <vt:lpstr>Move Motor – Theta Calculation</vt:lpstr>
      <vt:lpstr>Move Motor – Theta Calculation</vt:lpstr>
      <vt:lpstr>Move Motor – Motor Selection and Move</vt:lpstr>
      <vt:lpstr>Move Motor – Angle to PWM</vt:lpstr>
      <vt:lpstr>Move Motor – Necessity to Measure Accurate PWM</vt:lpstr>
      <vt:lpstr>Move Motor – Necessity to Measure Accurate PWM</vt:lpstr>
      <vt:lpstr>Move Motor – Determine Appropriate PWM</vt:lpstr>
      <vt:lpstr>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한진우</dc:creator>
  <cp:lastModifiedBy>한진우</cp:lastModifiedBy>
  <cp:revision>43</cp:revision>
  <dcterms:created xsi:type="dcterms:W3CDTF">2020-09-21T00:50:04Z</dcterms:created>
  <dcterms:modified xsi:type="dcterms:W3CDTF">2020-09-23T12:01:02Z</dcterms:modified>
</cp:coreProperties>
</file>